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86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P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Average</a:t>
            </a:r>
            <a:r>
              <a:rPr lang="en-US" baseline="0" dirty="0" smtClean="0">
                <a:solidFill>
                  <a:schemeClr val="bg2">
                    <a:lumMod val="10000"/>
                  </a:schemeClr>
                </a:solidFill>
              </a:rPr>
              <a:t> Rainfall Data  (Rain Gauge)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Rain Gauge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0.1</c:v>
                </c:pt>
                <c:pt idx="1">
                  <c:v>1.2</c:v>
                </c:pt>
                <c:pt idx="2">
                  <c:v>1.8</c:v>
                </c:pt>
                <c:pt idx="3">
                  <c:v>0.8</c:v>
                </c:pt>
                <c:pt idx="4">
                  <c:v>4.2</c:v>
                </c:pt>
                <c:pt idx="5">
                  <c:v>7.9</c:v>
                </c:pt>
                <c:pt idx="6">
                  <c:v>17.3</c:v>
                </c:pt>
                <c:pt idx="7">
                  <c:v>34.1</c:v>
                </c:pt>
                <c:pt idx="8">
                  <c:v>12.6</c:v>
                </c:pt>
                <c:pt idx="9">
                  <c:v>11.1</c:v>
                </c:pt>
                <c:pt idx="10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331712"/>
        <c:axId val="81333632"/>
        <c:axId val="0"/>
      </c:bar3DChart>
      <c:catAx>
        <c:axId val="813317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r>
                  <a:rPr lang="en-PH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Months</a:t>
                </a:r>
                <a:endParaRPr lang="en-PH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c:rich>
          </c:tx>
          <c:layout>
            <c:manualLayout>
              <c:xMode val="edge"/>
              <c:yMode val="edge"/>
              <c:x val="0.47150907607137343"/>
              <c:y val="0.88815919077531036"/>
            </c:manualLayout>
          </c:layout>
          <c:overlay val="0"/>
        </c:title>
        <c:numFmt formatCode="General" sourceLinked="1"/>
        <c:majorTickMark val="cross"/>
        <c:minorTickMark val="in"/>
        <c:tickLblPos val="nextTo"/>
        <c:spPr>
          <a:ln w="15875">
            <a:solidFill>
              <a:schemeClr val="accent2"/>
            </a:solidFill>
          </a:ln>
        </c:spPr>
        <c:txPr>
          <a:bodyPr/>
          <a:lstStyle/>
          <a:p>
            <a:pPr>
              <a:defRPr b="1">
                <a:solidFill>
                  <a:schemeClr val="accent2"/>
                </a:solidFill>
              </a:defRPr>
            </a:pPr>
            <a:endParaRPr lang="en-US"/>
          </a:p>
        </c:txPr>
        <c:crossAx val="81333632"/>
        <c:crosses val="autoZero"/>
        <c:auto val="1"/>
        <c:lblAlgn val="ctr"/>
        <c:lblOffset val="100"/>
        <c:noMultiLvlLbl val="0"/>
      </c:catAx>
      <c:valAx>
        <c:axId val="81333632"/>
        <c:scaling>
          <c:orientation val="minMax"/>
        </c:scaling>
        <c:delete val="0"/>
        <c:axPos val="l"/>
        <c:majorGridlines>
          <c:spPr>
            <a:ln w="15875">
              <a:solidFill>
                <a:schemeClr val="accent2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r>
                  <a:rPr lang="en-PH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Amount</a:t>
                </a:r>
                <a:r>
                  <a:rPr lang="en-PH" baseline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of rainfall  (mm)</a:t>
                </a:r>
                <a:endParaRPr lang="en-PH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cross"/>
        <c:minorTickMark val="in"/>
        <c:tickLblPos val="nextTo"/>
        <c:spPr>
          <a:ln w="12700">
            <a:solidFill>
              <a:schemeClr val="accent2"/>
            </a:solidFill>
          </a:ln>
        </c:spPr>
        <c:txPr>
          <a:bodyPr/>
          <a:lstStyle/>
          <a:p>
            <a:pPr>
              <a:defRPr sz="1400" b="1">
                <a:solidFill>
                  <a:schemeClr val="accent2"/>
                </a:solidFill>
              </a:defRPr>
            </a:pPr>
            <a:endParaRPr lang="en-US"/>
          </a:p>
        </c:txPr>
        <c:crossAx val="8133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P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PH" dirty="0"/>
              <a:t>Average Rainfall Data </a:t>
            </a:r>
            <a:r>
              <a:rPr lang="en-PH" dirty="0" smtClean="0"/>
              <a:t>(Prototype </a:t>
            </a:r>
            <a:r>
              <a:rPr lang="en-PH" dirty="0"/>
              <a:t>Rain </a:t>
            </a:r>
            <a:r>
              <a:rPr lang="en-PH" dirty="0" smtClean="0"/>
              <a:t>Gauge)</a:t>
            </a:r>
            <a:endParaRPr lang="en-PH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 Rainfall Data Prototype Rain Gauge</c:v>
                </c:pt>
              </c:strCache>
            </c:strRef>
          </c:tx>
          <c:spPr>
            <a:solidFill>
              <a:srgbClr val="FF6699"/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0.57999999999999996</c:v>
                </c:pt>
                <c:pt idx="1">
                  <c:v>1.17</c:v>
                </c:pt>
                <c:pt idx="2">
                  <c:v>1.9</c:v>
                </c:pt>
                <c:pt idx="3">
                  <c:v>0.39</c:v>
                </c:pt>
                <c:pt idx="5">
                  <c:v>6.42</c:v>
                </c:pt>
                <c:pt idx="6">
                  <c:v>15.65</c:v>
                </c:pt>
                <c:pt idx="7">
                  <c:v>29.39</c:v>
                </c:pt>
                <c:pt idx="8">
                  <c:v>11.2</c:v>
                </c:pt>
                <c:pt idx="9">
                  <c:v>9.9700000000000006</c:v>
                </c:pt>
                <c:pt idx="10">
                  <c:v>0.56999999999999995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9643264"/>
        <c:axId val="109645184"/>
        <c:axId val="0"/>
      </c:bar3DChart>
      <c:catAx>
        <c:axId val="109643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r>
                  <a:rPr lang="en-PH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Months</a:t>
                </a:r>
                <a:endParaRPr lang="en-PH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c:rich>
          </c:tx>
          <c:layout>
            <c:manualLayout>
              <c:xMode val="edge"/>
              <c:yMode val="edge"/>
              <c:x val="0.47593033683289587"/>
              <c:y val="0.88941615631379412"/>
            </c:manualLayout>
          </c:layout>
          <c:overlay val="0"/>
        </c:title>
        <c:numFmt formatCode="General" sourceLinked="1"/>
        <c:majorTickMark val="cross"/>
        <c:minorTickMark val="in"/>
        <c:tickLblPos val="nextTo"/>
        <c:spPr>
          <a:ln w="15875">
            <a:solidFill>
              <a:schemeClr val="accent2"/>
            </a:solidFill>
          </a:ln>
        </c:spPr>
        <c:txPr>
          <a:bodyPr/>
          <a:lstStyle/>
          <a:p>
            <a:pPr>
              <a:defRPr>
                <a:solidFill>
                  <a:schemeClr val="accent2"/>
                </a:solidFill>
              </a:defRPr>
            </a:pPr>
            <a:endParaRPr lang="en-US"/>
          </a:p>
        </c:txPr>
        <c:crossAx val="109645184"/>
        <c:crosses val="autoZero"/>
        <c:auto val="1"/>
        <c:lblAlgn val="ctr"/>
        <c:lblOffset val="100"/>
        <c:noMultiLvlLbl val="0"/>
      </c:catAx>
      <c:valAx>
        <c:axId val="109645184"/>
        <c:scaling>
          <c:orientation val="minMax"/>
          <c:max val="35"/>
        </c:scaling>
        <c:delete val="0"/>
        <c:axPos val="l"/>
        <c:majorGridlines>
          <c:spPr>
            <a:ln>
              <a:solidFill>
                <a:schemeClr val="accent2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r>
                  <a:rPr lang="en-PH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Amount</a:t>
                </a:r>
                <a:r>
                  <a:rPr lang="en-PH" baseline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of  rainfall (mm)</a:t>
                </a:r>
                <a:endParaRPr lang="en-PH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cross"/>
        <c:minorTickMark val="in"/>
        <c:tickLblPos val="nextTo"/>
        <c:spPr>
          <a:ln w="15875">
            <a:solidFill>
              <a:schemeClr val="accent2"/>
            </a:solidFill>
          </a:ln>
        </c:spPr>
        <c:txPr>
          <a:bodyPr/>
          <a:lstStyle/>
          <a:p>
            <a:pPr>
              <a:defRPr sz="1600">
                <a:solidFill>
                  <a:schemeClr val="accent2"/>
                </a:solidFill>
              </a:defRPr>
            </a:pPr>
            <a:endParaRPr lang="en-US"/>
          </a:p>
        </c:txPr>
        <c:crossAx val="109643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P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PH" dirty="0" smtClean="0"/>
              <a:t>Average</a:t>
            </a:r>
            <a:r>
              <a:rPr lang="en-PH" baseline="0" dirty="0" smtClean="0"/>
              <a:t> Rainfall Data</a:t>
            </a:r>
            <a:endParaRPr lang="en-PH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Rain Gauge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0.1</c:v>
                </c:pt>
                <c:pt idx="1">
                  <c:v>1.2</c:v>
                </c:pt>
                <c:pt idx="2">
                  <c:v>1.8</c:v>
                </c:pt>
                <c:pt idx="3">
                  <c:v>0.8</c:v>
                </c:pt>
                <c:pt idx="4">
                  <c:v>4.2</c:v>
                </c:pt>
                <c:pt idx="5">
                  <c:v>7.9</c:v>
                </c:pt>
                <c:pt idx="6">
                  <c:v>17.3</c:v>
                </c:pt>
                <c:pt idx="7">
                  <c:v>34.1</c:v>
                </c:pt>
                <c:pt idx="8">
                  <c:v>12.6</c:v>
                </c:pt>
                <c:pt idx="9">
                  <c:v>11.1</c:v>
                </c:pt>
                <c:pt idx="10">
                  <c:v>0.7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Prototype Rain Gauge</c:v>
                </c:pt>
              </c:strCache>
            </c:strRef>
          </c:tx>
          <c:spPr>
            <a:solidFill>
              <a:srgbClr val="FF6699"/>
            </a:solidFill>
          </c:spPr>
          <c:invertIfNegative val="0"/>
          <c:cat>
            <c:strRef>
              <c:f>Sheet1!$A$2:$A$12</c:f>
              <c:strCache>
                <c:ptCount val="11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0.57999999999999996</c:v>
                </c:pt>
                <c:pt idx="1">
                  <c:v>1.17</c:v>
                </c:pt>
                <c:pt idx="2">
                  <c:v>1.9</c:v>
                </c:pt>
                <c:pt idx="3">
                  <c:v>0.39</c:v>
                </c:pt>
                <c:pt idx="5">
                  <c:v>6.42</c:v>
                </c:pt>
                <c:pt idx="6">
                  <c:v>15.65</c:v>
                </c:pt>
                <c:pt idx="7">
                  <c:v>29.39</c:v>
                </c:pt>
                <c:pt idx="8">
                  <c:v>11.2</c:v>
                </c:pt>
                <c:pt idx="9">
                  <c:v>9.9700000000000006</c:v>
                </c:pt>
                <c:pt idx="10">
                  <c:v>0.56999999999999995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9679744"/>
        <c:axId val="109681664"/>
        <c:axId val="0"/>
      </c:bar3DChart>
      <c:catAx>
        <c:axId val="1096797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r>
                  <a:rPr lang="en-PH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Months</a:t>
                </a:r>
                <a:endParaRPr lang="en-PH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c:rich>
          </c:tx>
          <c:layout>
            <c:manualLayout>
              <c:xMode val="edge"/>
              <c:yMode val="edge"/>
              <c:x val="0.47585301837270338"/>
              <c:y val="0.88940463692038496"/>
            </c:manualLayout>
          </c:layout>
          <c:overlay val="0"/>
        </c:title>
        <c:numFmt formatCode="General" sourceLinked="1"/>
        <c:majorTickMark val="cross"/>
        <c:minorTickMark val="in"/>
        <c:tickLblPos val="nextTo"/>
        <c:spPr>
          <a:ln w="15875">
            <a:solidFill>
              <a:schemeClr val="accent2"/>
            </a:solidFill>
          </a:ln>
        </c:spPr>
        <c:txPr>
          <a:bodyPr/>
          <a:lstStyle/>
          <a:p>
            <a:pPr>
              <a:defRPr b="1">
                <a:solidFill>
                  <a:schemeClr val="accent2"/>
                </a:solidFill>
              </a:defRPr>
            </a:pPr>
            <a:endParaRPr lang="en-US"/>
          </a:p>
        </c:txPr>
        <c:crossAx val="109681664"/>
        <c:crosses val="autoZero"/>
        <c:auto val="1"/>
        <c:lblAlgn val="ctr"/>
        <c:lblOffset val="100"/>
        <c:noMultiLvlLbl val="0"/>
      </c:catAx>
      <c:valAx>
        <c:axId val="109681664"/>
        <c:scaling>
          <c:orientation val="minMax"/>
        </c:scaling>
        <c:delete val="0"/>
        <c:axPos val="l"/>
        <c:majorGridlines>
          <c:spPr>
            <a:ln>
              <a:solidFill>
                <a:schemeClr val="accent2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r>
                  <a:rPr lang="en-PH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Amount</a:t>
                </a:r>
                <a:r>
                  <a:rPr lang="en-PH" baseline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of rainfall (mm)</a:t>
                </a:r>
                <a:endParaRPr lang="en-PH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cross"/>
        <c:minorTickMark val="in"/>
        <c:tickLblPos val="nextTo"/>
        <c:spPr>
          <a:ln w="15875">
            <a:solidFill>
              <a:schemeClr val="accent2"/>
            </a:solidFill>
          </a:ln>
        </c:spPr>
        <c:txPr>
          <a:bodyPr/>
          <a:lstStyle/>
          <a:p>
            <a:pPr>
              <a:defRPr b="1">
                <a:solidFill>
                  <a:schemeClr val="accent2"/>
                </a:solidFill>
              </a:defRPr>
            </a:pPr>
            <a:endParaRPr lang="en-US"/>
          </a:p>
        </c:txPr>
        <c:crossAx val="109679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25657261592301"/>
          <c:y val="0.36838393117526974"/>
          <c:w val="0.27298982939632543"/>
          <c:h val="0.10279702537182853"/>
        </c:manualLayout>
      </c:layout>
      <c:overlay val="1"/>
      <c:txPr>
        <a:bodyPr/>
        <a:lstStyle/>
        <a:p>
          <a:pPr>
            <a:defRPr>
              <a:solidFill>
                <a:schemeClr val="accent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9D33-A873-4461-A934-F0DC5D4BAB9E}" type="datetimeFigureOut">
              <a:rPr lang="en-PH" smtClean="0"/>
              <a:t>12/6/2012</a:t>
            </a:fld>
            <a:endParaRPr lang="en-P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D867-DDFA-476C-8C80-0C65FC9543F7}" type="slidenum">
              <a:rPr lang="en-PH" smtClean="0"/>
              <a:t>‹#›</a:t>
            </a:fld>
            <a:endParaRPr lang="en-P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9D33-A873-4461-A934-F0DC5D4BAB9E}" type="datetimeFigureOut">
              <a:rPr lang="en-PH" smtClean="0"/>
              <a:t>12/6/2012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D867-DDFA-476C-8C80-0C65FC9543F7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9D33-A873-4461-A934-F0DC5D4BAB9E}" type="datetimeFigureOut">
              <a:rPr lang="en-PH" smtClean="0"/>
              <a:t>12/6/2012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D867-DDFA-476C-8C80-0C65FC9543F7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9D33-A873-4461-A934-F0DC5D4BAB9E}" type="datetimeFigureOut">
              <a:rPr lang="en-PH" smtClean="0"/>
              <a:t>12/6/2012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D867-DDFA-476C-8C80-0C65FC9543F7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9D33-A873-4461-A934-F0DC5D4BAB9E}" type="datetimeFigureOut">
              <a:rPr lang="en-PH" smtClean="0"/>
              <a:t>12/6/2012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D867-DDFA-476C-8C80-0C65FC9543F7}" type="slidenum">
              <a:rPr lang="en-PH" smtClean="0"/>
              <a:t>‹#›</a:t>
            </a:fld>
            <a:endParaRPr lang="en-P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9D33-A873-4461-A934-F0DC5D4BAB9E}" type="datetimeFigureOut">
              <a:rPr lang="en-PH" smtClean="0"/>
              <a:t>12/6/2012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D867-DDFA-476C-8C80-0C65FC9543F7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9D33-A873-4461-A934-F0DC5D4BAB9E}" type="datetimeFigureOut">
              <a:rPr lang="en-PH" smtClean="0"/>
              <a:t>12/6/2012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D867-DDFA-476C-8C80-0C65FC9543F7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9D33-A873-4461-A934-F0DC5D4BAB9E}" type="datetimeFigureOut">
              <a:rPr lang="en-PH" smtClean="0"/>
              <a:t>12/6/2012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D867-DDFA-476C-8C80-0C65FC9543F7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9D33-A873-4461-A934-F0DC5D4BAB9E}" type="datetimeFigureOut">
              <a:rPr lang="en-PH" smtClean="0"/>
              <a:t>12/6/2012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D867-DDFA-476C-8C80-0C65FC9543F7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9D33-A873-4461-A934-F0DC5D4BAB9E}" type="datetimeFigureOut">
              <a:rPr lang="en-PH" smtClean="0"/>
              <a:t>12/6/2012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2D867-DDFA-476C-8C80-0C65FC9543F7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9D33-A873-4461-A934-F0DC5D4BAB9E}" type="datetimeFigureOut">
              <a:rPr lang="en-PH" smtClean="0"/>
              <a:t>12/6/2012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62D867-DDFA-476C-8C80-0C65FC9543F7}" type="slidenum">
              <a:rPr lang="en-PH" smtClean="0"/>
              <a:t>‹#›</a:t>
            </a:fld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2A9D33-A873-4461-A934-F0DC5D4BAB9E}" type="datetimeFigureOut">
              <a:rPr lang="en-PH" smtClean="0"/>
              <a:t>12/6/2012</a:t>
            </a:fld>
            <a:endParaRPr lang="en-P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62D867-DDFA-476C-8C80-0C65FC9543F7}" type="slidenum">
              <a:rPr lang="en-PH" smtClean="0"/>
              <a:t>‹#›</a:t>
            </a:fld>
            <a:endParaRPr lang="en-P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" y="-51816"/>
            <a:ext cx="9195816" cy="68732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0"/>
            <a:ext cx="7851648" cy="990600"/>
          </a:xfrm>
        </p:spPr>
        <p:txBody>
          <a:bodyPr/>
          <a:lstStyle/>
          <a:p>
            <a:pPr algn="ctr"/>
            <a:r>
              <a:rPr lang="en-PH" dirty="0" smtClean="0">
                <a:solidFill>
                  <a:schemeClr val="accent2">
                    <a:lumMod val="75000"/>
                  </a:schemeClr>
                </a:solidFill>
              </a:rPr>
              <a:t>Rainfall Data</a:t>
            </a:r>
            <a:endParaRPr lang="en-PH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24600" y="1600200"/>
            <a:ext cx="1981200" cy="762000"/>
          </a:xfrm>
        </p:spPr>
        <p:txBody>
          <a:bodyPr>
            <a:normAutofit/>
          </a:bodyPr>
          <a:lstStyle/>
          <a:p>
            <a:pPr algn="ctr"/>
            <a:r>
              <a:rPr lang="en-PH" sz="4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2012</a:t>
            </a:r>
            <a:endParaRPr lang="en-PH" sz="4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09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70647956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474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85376589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7453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36143064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237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</TotalTime>
  <Words>42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Rainfall Data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14</cp:revision>
  <dcterms:created xsi:type="dcterms:W3CDTF">2012-12-05T05:50:38Z</dcterms:created>
  <dcterms:modified xsi:type="dcterms:W3CDTF">2012-12-06T05:03:53Z</dcterms:modified>
</cp:coreProperties>
</file>