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87" r:id="rId5"/>
    <p:sldId id="260" r:id="rId6"/>
    <p:sldId id="281" r:id="rId7"/>
    <p:sldId id="283" r:id="rId8"/>
    <p:sldId id="292" r:id="rId9"/>
    <p:sldId id="293" r:id="rId10"/>
    <p:sldId id="305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4" r:id="rId19"/>
    <p:sldId id="306" r:id="rId20"/>
    <p:sldId id="288" r:id="rId21"/>
    <p:sldId id="270" r:id="rId22"/>
    <p:sldId id="271" r:id="rId23"/>
    <p:sldId id="303" r:id="rId24"/>
    <p:sldId id="289" r:id="rId25"/>
    <p:sldId id="290" r:id="rId26"/>
    <p:sldId id="291" r:id="rId27"/>
    <p:sldId id="307" r:id="rId28"/>
    <p:sldId id="273" r:id="rId2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91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eaLnBrk="0" fontAlgn="base" hangingPunct="0">
      <a:lnSpc>
        <a:spcPct val="91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eaLnBrk="0" fontAlgn="base" hangingPunct="0">
      <a:lnSpc>
        <a:spcPct val="91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eaLnBrk="0" fontAlgn="base" hangingPunct="0">
      <a:lnSpc>
        <a:spcPct val="91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eaLnBrk="0" fontAlgn="base" hangingPunct="0">
      <a:lnSpc>
        <a:spcPct val="91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w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FF99FF"/>
    <a:srgbClr val="FF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4667" autoAdjust="0"/>
  </p:normalViewPr>
  <p:slideViewPr>
    <p:cSldViewPr>
      <p:cViewPr>
        <p:scale>
          <a:sx n="50" d="100"/>
          <a:sy n="50" d="100"/>
        </p:scale>
        <p:origin x="-1230" y="-6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PH"/>
  <c:style val="31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Amount of RAINFALL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804911538835424E-2"/>
          <c:y val="0.10833864912455564"/>
          <c:w val="0.89430033051424151"/>
          <c:h val="0.8074806471975813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RAINFALL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</c:v>
                </c:pt>
                <c:pt idx="7">
                  <c:v>SEPT</c:v>
                </c:pt>
                <c:pt idx="8">
                  <c:v>OCT</c:v>
                </c:pt>
                <c:pt idx="9">
                  <c:v>NOV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30.2</c:v>
                </c:pt>
                <c:pt idx="1">
                  <c:v>65.900000000000006</c:v>
                </c:pt>
                <c:pt idx="2">
                  <c:v>28.2</c:v>
                </c:pt>
                <c:pt idx="3">
                  <c:v>239.9</c:v>
                </c:pt>
                <c:pt idx="4">
                  <c:v>203.7</c:v>
                </c:pt>
                <c:pt idx="5">
                  <c:v>496.7</c:v>
                </c:pt>
                <c:pt idx="6">
                  <c:v>357.3</c:v>
                </c:pt>
                <c:pt idx="7">
                  <c:v>215.2</c:v>
                </c:pt>
                <c:pt idx="8">
                  <c:v>233.1</c:v>
                </c:pt>
                <c:pt idx="9">
                  <c:v>8.5</c:v>
                </c:pt>
              </c:numCache>
            </c:numRef>
          </c:val>
        </c:ser>
        <c:axId val="61311616"/>
        <c:axId val="61323136"/>
      </c:barChart>
      <c:catAx>
        <c:axId val="61311616"/>
        <c:scaling>
          <c:orientation val="minMax"/>
        </c:scaling>
        <c:axPos val="b"/>
        <c:tickLblPos val="nextTo"/>
        <c:crossAx val="61323136"/>
        <c:crosses val="autoZero"/>
        <c:auto val="1"/>
        <c:lblAlgn val="ctr"/>
        <c:lblOffset val="100"/>
      </c:catAx>
      <c:valAx>
        <c:axId val="61323136"/>
        <c:scaling>
          <c:orientation val="minMax"/>
        </c:scaling>
        <c:axPos val="l"/>
        <c:majorGridlines/>
        <c:numFmt formatCode="General" sourceLinked="1"/>
        <c:tickLblPos val="nextTo"/>
        <c:crossAx val="61311616"/>
        <c:crosses val="autoZero"/>
        <c:crossBetween val="between"/>
      </c:valAx>
    </c:plotArea>
    <c:plotVisOnly val="1"/>
  </c:chart>
  <c:txPr>
    <a:bodyPr/>
    <a:lstStyle/>
    <a:p>
      <a:pPr>
        <a:defRPr sz="1900" baseline="0">
          <a:solidFill>
            <a:srgbClr val="FFFF66"/>
          </a:solidFill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613A-CF32-43F1-9778-6C7D337D238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AFF39-CB50-47CD-AFA2-F07813741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PH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PH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PH"/>
          </a:p>
        </p:txBody>
      </p:sp>
      <p:sp>
        <p:nvSpPr>
          <p:cNvPr id="1843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6781800"/>
            <a:ext cx="0" cy="1494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194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2150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37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225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225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235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PH">
              <a:ea typeface="DejaVu Sans" charset="0"/>
              <a:cs typeface="DejaVu Sans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22429-4270-4C96-89D6-0F0C7A3E230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026A7-576A-4497-ACA6-C70972EB6C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C503-D586-40D9-8FDD-29DF9D58E93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967F5-636B-42F2-9BC8-D464E36FFF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0B82F-C94C-458F-B50B-EDA764AE88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5FD38-7F07-4E2B-ADF9-F1E15340D61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8A464-AD0A-4F1D-B49F-29CE897191F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D4516-4027-49BA-BF84-0F9E037A8C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FF594-B982-486C-AA9A-C32DDE4C00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8F212-D4A0-423B-9298-17FCA1EEAA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E10E9-F29C-4686-87B6-069850EFF0D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01E4-AF42-4C6B-A376-13BE55FB09C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8EE87C-E354-4256-9CC9-CF66648C5FA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hammer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7724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500" b="1" dirty="0" smtClean="0">
                <a:ln w="315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Harrington" pitchFamily="82" charset="0"/>
              </a:rPr>
              <a:t>SHINE</a:t>
            </a:r>
          </a:p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0" b="1" dirty="0" smtClean="0">
                <a:ln w="315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Harrington" pitchFamily="82" charset="0"/>
              </a:rPr>
              <a:t>Presentation</a:t>
            </a:r>
            <a:endParaRPr lang="en-GB" sz="10500" b="1" dirty="0">
              <a:ln w="315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Harrington" pitchFamily="82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Angat National High School</a:t>
            </a:r>
          </a:p>
          <a:p>
            <a:pPr algn="ctr" eaLnBrk="1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Taboc</a:t>
            </a:r>
            <a:r>
              <a:rPr lang="en-GB" sz="32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, </a:t>
            </a:r>
            <a:r>
              <a:rPr lang="en-GB" sz="3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GB" sz="32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Angat</a:t>
            </a:r>
            <a:r>
              <a:rPr lang="en-GB" sz="32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, </a:t>
            </a:r>
            <a:r>
              <a:rPr lang="en-GB" sz="3200" b="1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adway" pitchFamily="82" charset="0"/>
              </a:rPr>
              <a:t>Bulacan</a:t>
            </a:r>
            <a:endParaRPr lang="en-GB" sz="32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2290" name="AutoShape 2" descr="data:image/jpeg;base64,/9j/4AAQSkZJRgABAQAAAQABAAD/2wCEAAkGBhIGERUSBxIWFRAUFBMZFhUUGBYXEhcXGRUWGhcVGhYgHCYeGRklGhkSHy8gJSk1LDgtFiE9ODAqNik3OCsBCQoKDgwOGg8PGi8kHiUrLzI1LCwuLCwwKiksLC8pLywsKi4sNC0sLCowKSwqLDEwKSwtKSwsLSwzLDUqLCkpLP/AABEIAKwBJQMBIgACEQEDEQH/xAAbAAEAAwEBAQEAAAAAAAAAAAAABAUGAwcCAf/EADoQAAICAQMCBAQDBgUEAwAAAAECAAMRBBIhBTEGEyJBUWFxgRUjMgcUQmKRoVKCscHRFiQzcjTw8f/EABkBAQADAQEAAAAAAAAAAAAAAAABAgMEBf/EACwRAQACAQMDAQcEAwAAAAAAAAABAhEDITESQfBhE1FxkaGxwQQi0fEjQoH/2gAMAwEAAhEDEQA/APGV9fIAzj3/AEqAMZP/AB8/nLP/AKRu1Glr1Ok/M3uVZFB3pkkVnH8QYq447FcHuMz6ul6eslUsThjtF7eWhGcC1jgkpzwo9WO2Dmb7SdR/DDQLTuoOlsGqvGUBqa647aAjFd3C7GyW9I4TBzOGnTa0vLOodNs6CiHVBRbaHIG4O6qG25KjIXLBxzz6G4Er6WN2Vc53Ann/ABAEj/cfeaTrXSWbVWNryvlADyyDisV4ApC8/oC7PsPf30HgfpGluY0a1cahWDB6su7LuH5QUjCWEHIZecK3bGZPTPLW2heK9U8efdirK/yfLOTegJI54Qtk14+IIDf5iPpUbZtfF/TD4a6ibKkUUG60oFYPlFcg7hncrDDdx3X5SPr9XVQjXaUE2M21hg4VxjO5vh2+uW+0xXMZyaWjW9ZtNojHb09PeyXafk620NXg2KQG5GRjPzE5SjnmMEREIIiICIiAiIgIiICIiAiIgIiICIiAiIgIiICIiAiIgIiICIiB3oobUnjsBkk9goxyfl2/sPea7V9es0Wi0tXTMYZH35CuNoc4V1OVwSbCcjHK/wCGRqDp6agNWiqhwSiC1nsYe7HzPRWM4Azk8njjHfREa3eK661qCqAoJ3IM8uM4IIPJIA4zky1YmZw30tK17dMbOet68+o01aFaa2qbgAN+k5PIYtkZOQAcfAcCUdnWrDYH0xKsCp9OcFlOQxGTk9u/wlv1TRr0njUUruzwbN4rI93ADZYHtkZzz2xKKy19aSNOvpH8NYOAP9f68yZzGzTUi1I9lM59IWvSbq9Xc1nUX2Oz7yTjY5LEtnjjOfpgn6Tp1K78FvYpWGqZVUqTlWKgYOfjgKf8xlJZpH0wBuBXOcZ+Xf7zvq9Z+91r5eQyKqvjgMBwrY+QFa/YR1YjGNz2vs6RWK4tE5z3+Dl1TqLdRfda2R7cYAHfGJCnULvBx3H+k5Sszlz3ta09VpzMkREhQiIgIiICIiAiIgIiICIiAiIgIiICIiAiIgIiICIiAiIgIiIFxodQSNupXcWxt7+aflkckfDP2xNRoeivRWxspAQFTZkqtSLyG80sQd+D+kkrkjvysy1uuaj/AOOPUxPOc/UADAJ/mx9D7nonUX6cp892NpChVyfQAex9gP5B95es4dmjeY+GJ8/76LXrPR/3pS991bFB6fK3NmnGU52hVwvOAex7DBlb0rW06FgyodqkbnJ5I+A+vI9v6AyRpen2dVXdqcVJggNxkgnLBKsj2JPcINxywBEhdQtr0Hp0q5B/Tu5IX4ngZY+/A7DHETbfMFtX90Xpz3l18QdWq6mAa0IbBxg8Llv0Ec54AnPpPTf3qu8MBuFJtRie4rI3qPicEnH8krrdfZdjex4GB8h8B8B9JL6N1f8ADyTcNww2AffcpSxCfZWrZwfmF+Ei1ptOZY62rOrbqtyrsbOxnxP2fkqxIiICIiAiIgIiICIiAiIgIiICIiAiIgIiICIiAiIgIiICIiAiIgaC/U06MBNGmXA/8m8HGe4UcY+vecBpTVhsYJGQqjLc+7Nliv0zn6ZzNL4N6JpetXV/id5oqJ3YbIV6kYB8tuHlg8qDzyG7Yld07w1b4huavpNjWVKlrecVsFfoqZ9mCf1EgLgA8nPaXl3ak1tO/Hpwm+A+gnrerrq1tj1DfWyqtbnzWDghM4wgABbJ+Hx5Gg/aj0uhWNmjqoT98JsbVWWGwsyPh0pCjYqkhXLdyLOdvIGX6KtvSXN/QN9lmmXzLbGGylF7Y27ssGyVAJBOSNplHoOkPr7Up3AM1mxVY7R5jELt54BzgEyrGa16sRH1c/w9EBJdTj33cD6gAn+4kbVMBxWUI/lUg/ckZ/vNH498IP4NtWmy6uwFdwWvflR2JbIx+sWr+on8s5C8CZOJUvNeKwRESGRERAREQEREBERAREQEREBERAREQEREBERAREQEREBERAREQEREDX7hT5dl9a/oRaamAUYVcG2xu4UvvIVTkknJAHq2mg1lfRq7db0/fqhVTXscslVO86igeWaFXdSeWIBbDBTjcMkYLQ9FuvKtqaXwT+pw/IH8xwMADk/LE3XgHQP09NTqtbWmwilFUPSwuI8xjQRuIKF0rUjHbPbBIvvh6MzNdPnnt5w4+Kuq/goGj6aSq2FbiK0KiihsNQNhxuvCYcsxybCvP5aGZfxCml6VZW/hXWWNswS7KENTrwAmOSScsCPj34Jmy8WnT9aSmzUg06na/m1m6p1bfYz7UsLEkbmsPIxhsBuOcTqStxNNCacJyThqd/ALbQxb05wM8sfnExiGc1itInfdQtr1B4BbnueGJ+O6c7fUpdWyM4wyjP27gyXr+mjS2MjgDaW7EEtg/Ecbce8Np1RS2o7g7VX2XI9x8R3x8+ZVWK2tmJVgs3dwD9gP9J+WLtPE+iRX+nv8f+JykOaSIiFSIiAiIgIiICIiAiIgIiICIiAiIgIiICIiAiIgIiICIiAiIgasWtbuew72GBufG0EnHzLfDj/8uOmeMz0vYLBWq7lrtdF9flMGG0HuqAFmwuCTkknMkdLH4VS1L0rZYyVgYwcWMnmF2U4TarCoAdyKj2Gd33oPDFQ0Nn4uWrcOhssVC2V9bBVLHDvkFT5Yxgpzwxm2ZexqalpriYn5MxalzWvW6q1qly7HgKFJUOzk4UcDkn+IfeR03RpSSVHm3hH5YEVY2nJCcMzYzy2B8VzNH1jqOlvd9lFlliuN4Zyle7slpwqva36VAOMZGMZMrtH4g8grVokpr3kh7EQFv0ndmxizkAYyd2OTjEiI7yikTb9+px59fsrdT0jUWXWeRU7Ws7F3CHag3HhQABnsBj5Y+VP1XSvVZ5LgL5Q9QJB2k4J3EfxDIBHxyJobadQoVr8C1wbM3HArBORcw+h9IxgZBPtnP6ta9NzprDYF5J2kA2e3JJLe57Y4985lZc2pb/Xt5P8AcqzUVeSxX4fHvOUszSutoaysDzayPMHOShOBaPo2Fb/3U+5xWSjinkiIhBERAREQEREBERAREQEREBERAREQEREBERAREQEREBERAREQPSOkeZdUlVljpTbVWBl9vmbjaXrqBO3d5jUNnt+WBycK1T+E6nXjY1bICcBcNtQZXjOOW5yze/2kfU6wmzTW6s7rAUU9sLssDAYHAwj1gAcATpTox0dN2vGLGpLoh9kcIQ5+GRgAD4ntNKxmXpaFM3n6+iUKWRy+otJssY7EU77HzzsCLnGffdjt7e9p0/qen0ti/u1CPep2rZnID5G4V87FUZAL88Y2kltyZrU9X8usvUu1sbA3csTnPPsijso45GdxGZZaPqmkr0C0rplGvLFjf68qhIyB6/1EIjdtuHbABOTOezS95mYpHH49firPEHVLupPsL5bjft4BYjJOe5HPc8/EmUzUNq+NGrMie4Bx82J9s/P2Al74l6iOn6m06eusO7k7iu8hT8nLKCeDwO2PjM/q9U+pwbWJHsCeAfcAdh9pS3Lj/UWzaY8x2dat/TQWrtQMyMhVTuJV1IYHAK9vicyBESrlIiICIiAiIgIiICIiAiIgIiICIiAiIgIiICIiAiIgIiICIiAiIgbCx6Ohugt3XsB5hRgKfLYINp7ud2ByDj+HsRLS/UL1Ghl5FtlCbQEztVSv5TWZLHO1XGewOeQ/GZ6pr6Szroq8s7AGyzd5mMgnADlRnseO2e2ZI8Oa0aaywarPlOjK/wAsbAtg+aH1fQEe8vHLt05/yb8ZS9NpNL5Zs6m1vl021VjylR+Sr2EtWxAfcQRjcMBT3l745o0KvRqOgKFrvTlFUgeaW3uGbe2GVbKwUwAAwA/lsNRXp+gaTZrdLXfX5emuIyAGC/kOfNVfMazzns53YAwABzms09FHVfM/Bt3kEYbT2+p9PqVDNSyuMeYjnzag2AfXhhnaS7prfN+uff58o4YTX6j99sbd3JGD9Bgf1GJEUelgfbB/vj/edV0xvLHOFGMsew/5Pymu6P8Asw1nV6DqdY1Ok0xXd5uqc17l4O4JgnByvJAB3DGcyjmtmZ6p75YeJt9N4A0uoOyvqtFlvqOyhGb0qpZmy5rBwAeBk8TM9a6M3RLrKbmVihGGQ5R1YAo6n3VlZWHyMMsK6IiAiIgIn3XUbs+WM4BJ+gnxAREQEREBERAREQEREBERAREQEREBERAREQEREBERAtH6aa7P+7dK+RwTub2/hXcQfriT+mW00IxZXsJDIM7UDDCk8eo9gB395UCvlT8MZ+nsfp7faaPwn0L8b2VC2ql2W1ka9zWjH9O0Ng84GcS1ecuzQ2tNvOy66Cw67UKacE0LfRt7Zrv/ADdOfoNWoQk+9yfGQP2TPnqKV2j03MK3z7HJtQ/a2uk/aRdCB4a1eoFJNtIvt05IxutqDtvZSOA+FR1PYMFPtLvrtf8A0r1apqh6G1Om1W9f02qx8xio9k3CwASUxXq3nvmfntjzsjeHuk1Ktl11ZdK9QKNNV6d9+o5JOGG3CLtJLjaNwJDY2tW+LvE1nWC1VL7qgc2WjdssYHOEJJbygc4ySznLuSxAX0Hrng96/N02ncIyLeEsK5rUXl7bbHbjYLNpo3+yUkYPmCZnoPQq60D9JqbU6oqTQ9oVNMoUkWax62ztoQjCtYQGYY2elhKyxtPVPVZTdF8O2aDXaJVfBPlai1sEeQisbGNh7ZWlVsI9t4HeR/2hapNTrbBpU2LXXp6gvuvlVomw/wAy7dh+aGet+EekafTaY16S2zV26pms1Gtr2FQ6M4q9D5Zl84MFyDudST6Z4t4r8qvUOOn12Ih5/NYNaTubcWwoAbPGB2x3J5JTGYmyjiJbUeHXv0raoOoRG2kZyfbHbOCScAHHx7SGaLoen/vqWlWw1Ve/bjO4BlDc+2A2fsZDmk6T0i3pT0XX/wDivY1nZh/yrFCOcjKjId1AJzuQ9sSh1WnOlYq3ywfYgjKsPkQQR9YHbp3v/wCyD7bpDkzp/wDF8sH+mTIcBERAREQEREBERAREQEREBERAREQEREBERAREQERECVon9W1jgHse2D7HMs9YhrdBbyoRQQO5yDuz8P1H/aRKtEbTuUZ59hwP5vofYf7T0ttDV01NP5Wlq1CaqstZbYyoTYpKHTI2DsZQoAwQxZzj2xeOHoaVZjTnPvj5bz+GO0PR7uqFdN0RDZbsLsRtUKDjOSThVA2ZJPcgdzNK+pHUNHToevKf3qi00VWrtNq02JhMNu2ugcoAucMlgIIxmaPwz0bTaGnV6npDMtWdNvquBGo070agXW1NwCQVVSG47c9phf2j2rd1DVYICraqbQDgbahXxgY/gGPpHKvV7S0zPERtvx59W/6pqND4XRm6uzXWObr9lNn5dtt+V80AEHYE3BGYgDeSu8n04Hxb4q1fV613VLpunv6a6qVCUt5SqMOw5tK5UAHgcYAlZ0zpJqqY2sFrZgPMIbbuGMBRgs7crwoPfnE9R6f0bT10abRdZXe2p8xq6bUtyLxdZ5VrqnNde0MGO7JDnIG3IiY2VvpRWkT3/tg+hU6jXKt1GrWlNIXCjzGrtCn8zNajG8l22nac5sXOBzHjzrfT+u6bTP0uhk1QSsWkDbWAA6svcl3Lru3nnG3JySBJ8SO+s1YpcqqaKpgK1Ty1J3YtsCAALk7SB32IuckZMDwr4NbxZprU6dZWdSjL+W5KMtfmANZk+kpzzg5GO3IzM8JvXFM29fx/J4w0HTNPo9M3RWYXt5hsT02EMy0Ma3typAQNhSEIJ3diDiNp6Boti3Wt/wBuhdq9oFbAkHIAxuIfYCTknavbbxG6/wCCX6C96PYreQ23IG3d2yeTx3I9+QcZ7ybp28w3/vG0ra1hq3jKj0m5jnvtwK8/M/WWpGJ3W/T6U1vE3jtmJnjb+XS3qPkiuvW3XFa7nKLnG5SahtI3H8pfKBHYEscfKm0vRxrVAvfOBhSnr5bshPYc5P3M5dWDV2NZf+plUY/mKAP9h6h9xIem6g2mXbp+GLZ3A4PbsPh9fn9cxMxnhW1tKNWYtXaEqyqvSBxpzljWQfUrc7lLEY7DaCPufbvUzU6zwXf0RaLuomrZq1fywliOxLI4BwpwQDs5BI9QmWmbktOZyREQqREQEREBERAREQEREBERAREQEREBERAREQEREC56dqG1tql+VBAI/hAzkH+3+ktOh+ItT0vcmlKtp7HY2U2qtlFnY5atvSfqMHjvxKej8h1WvgbWP1OxuZ9ULuoyc5Lbf8oGQP6n+0v2ejWequLb8z9npPSf2hU69bNDfS1C3oKWen1hVJ2gpvbKINxwvqwCcYmc8YadP33VmizzT5zuDsKkNvsDLsJ52ncO+DjIlDojvqFh/wDIDjcO5Cetc/cD+k/dPqH6gXt1LE2NZvZuAS2bGJOPiSYjZfTpFLx7pjPnwTehaq/puLNPc6H1eutmGdzJjkcg8H4HBmu6j4rrTp1NuuVmttS+jdUVS1amusa60DbsLMGqX9POX9QMxuttNNh8vgInA/h52E8fecepahrq0rc/lpS7KOPSWZGOD3xkD/6ZNoxst+ppFY6K9tp9dvs1vUdbpereTbp7ms1ZqNFrMhrawNRYKrGX1KXwFDEMecHnPpofAPW/we92etDmplJfd/HjCYyBhm2ZPwB9s5gdMuNQDr+qvyiue2dre3v7/wBZyvOWuHsKV/qz0gn64OJE8MNWsRpxPnmzv408Y3+Kry+sICBrNi7VDqjPuWt3A3PtG3GTgY4xPvRh+tLT+7LkU1OtvO0AH0Ak/AptHHPB95T9Z9bq5/VYgZvhuyQT98ZPzJkegZVv8o/qc/7CVy44vNcxHfb65/DUdf0aC+trSDUGdAGLDK1lt25uMOMgcDk4PvIqaFfEeor0/ShX5l2MOwZQCAfTgA7f0gZPHPOBkyB4g6nbfbZXY5Na2EBc+kbCyrgex5Y/Vj8ZD6d1S7pbbun2vUxGCa2ZCRkHBIIyMgHHyk9U4az+otNZrPM9+6x6qNT0HVCnq7ln071krv3qpC1+kHJGQq1rx/gA9hKa1dhIBzg9x2Pzlh4i69f4jve7qbl3ZmxkkhQWYhFySQgyQB7CVkq5yIiAiIgIiICIiAiIgIiICIiAiIgIiICIiAiIgIi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hIGERUSBxIWFRAUFBMZFhUUGBYXEhcXGRUWGhcVGhYgHCYeGRklGhkSHy8gJSk1LDgtFiE9ODAqNik3OCsBCQoKDgwOGg8PGi8kHiUrLzI1LCwuLCwwKiksLC8pLywsKi4sNC0sLCowKSwqLDEwKSwtKSwsLSwzLDUqLCkpLP/AABEIAKwBJQMBIgACEQEDEQH/xAAbAAEAAwEBAQEAAAAAAAAAAAAABAUGAwcCAf/EADoQAAICAQMCBAQDBgUEAwAAAAECAAMRBBIhBTEGEyJBUWFxgRUjMgcUQmKRoVKCscHRFiQzcjTw8f/EABkBAQADAQEAAAAAAAAAAAAAAAABAgMEBf/EACwRAQACAQMDAQcEAwAAAAAAAAABAhEDITESQfBhE1FxkaGxwQQi0fEjQoH/2gAMAwEAAhEDEQA/APGV9fIAzj3/AEqAMZP/AB8/nLP/AKRu1Glr1Ok/M3uVZFB3pkkVnH8QYq447FcHuMz6ul6eslUsThjtF7eWhGcC1jgkpzwo9WO2Dmb7SdR/DDQLTuoOlsGqvGUBqa647aAjFd3C7GyW9I4TBzOGnTa0vLOodNs6CiHVBRbaHIG4O6qG25KjIXLBxzz6G4Er6WN2Vc53Ann/ABAEj/cfeaTrXSWbVWNryvlADyyDisV4ApC8/oC7PsPf30HgfpGluY0a1cahWDB6su7LuH5QUjCWEHIZecK3bGZPTPLW2heK9U8efdirK/yfLOTegJI54Qtk14+IIDf5iPpUbZtfF/TD4a6ibKkUUG60oFYPlFcg7hncrDDdx3X5SPr9XVQjXaUE2M21hg4VxjO5vh2+uW+0xXMZyaWjW9ZtNojHb09PeyXafk620NXg2KQG5GRjPzE5SjnmMEREIIiICIiAiIgIiICIiAiIgIiICIiAiIgIiICIiAiIgIiICIiB3oobUnjsBkk9goxyfl2/sPea7V9es0Wi0tXTMYZH35CuNoc4V1OVwSbCcjHK/wCGRqDp6agNWiqhwSiC1nsYe7HzPRWM4Azk8njjHfREa3eK661qCqAoJ3IM8uM4IIPJIA4zky1YmZw30tK17dMbOet68+o01aFaa2qbgAN+k5PIYtkZOQAcfAcCUdnWrDYH0xKsCp9OcFlOQxGTk9u/wlv1TRr0njUUruzwbN4rI93ADZYHtkZzz2xKKy19aSNOvpH8NYOAP9f68yZzGzTUi1I9lM59IWvSbq9Xc1nUX2Oz7yTjY5LEtnjjOfpgn6Tp1K78FvYpWGqZVUqTlWKgYOfjgKf8xlJZpH0wBuBXOcZ+Xf7zvq9Z+91r5eQyKqvjgMBwrY+QFa/YR1YjGNz2vs6RWK4tE5z3+Dl1TqLdRfda2R7cYAHfGJCnULvBx3H+k5Sszlz3ta09VpzMkREhQiIgIiICIiAiIgIiICIiAiIgIiICIiAiIgIiICIiAiIgIiIFxodQSNupXcWxt7+aflkckfDP2xNRoeivRWxspAQFTZkqtSLyG80sQd+D+kkrkjvysy1uuaj/AOOPUxPOc/UADAJ/mx9D7nonUX6cp892NpChVyfQAex9gP5B95es4dmjeY+GJ8/76LXrPR/3pS991bFB6fK3NmnGU52hVwvOAex7DBlb0rW06FgyodqkbnJ5I+A+vI9v6AyRpen2dVXdqcVJggNxkgnLBKsj2JPcINxywBEhdQtr0Hp0q5B/Tu5IX4ngZY+/A7DHETbfMFtX90Xpz3l18QdWq6mAa0IbBxg8Llv0Ec54AnPpPTf3qu8MBuFJtRie4rI3qPicEnH8krrdfZdjex4GB8h8B8B9JL6N1f8ADyTcNww2AffcpSxCfZWrZwfmF+Ei1ptOZY62rOrbqtyrsbOxnxP2fkqxIiICIiAiIgIiICIiAiIgIiICIiAiIgIiICIiAiIgIiICIiAiIgaC/U06MBNGmXA/8m8HGe4UcY+vecBpTVhsYJGQqjLc+7Nliv0zn6ZzNL4N6JpetXV/id5oqJ3YbIV6kYB8tuHlg8qDzyG7Yld07w1b4huavpNjWVKlrecVsFfoqZ9mCf1EgLgA8nPaXl3ak1tO/Hpwm+A+gnrerrq1tj1DfWyqtbnzWDghM4wgABbJ+Hx5Gg/aj0uhWNmjqoT98JsbVWWGwsyPh0pCjYqkhXLdyLOdvIGX6KtvSXN/QN9lmmXzLbGGylF7Y27ssGyVAJBOSNplHoOkPr7Up3AM1mxVY7R5jELt54BzgEyrGa16sRH1c/w9EBJdTj33cD6gAn+4kbVMBxWUI/lUg/ckZ/vNH498IP4NtWmy6uwFdwWvflR2JbIx+sWr+on8s5C8CZOJUvNeKwRESGRERAREQEREBERAREQEREBERAREQEREBERAREQEREBERAREQEREDX7hT5dl9a/oRaamAUYVcG2xu4UvvIVTkknJAHq2mg1lfRq7db0/fqhVTXscslVO86igeWaFXdSeWIBbDBTjcMkYLQ9FuvKtqaXwT+pw/IH8xwMADk/LE3XgHQP09NTqtbWmwilFUPSwuI8xjQRuIKF0rUjHbPbBIvvh6MzNdPnnt5w4+Kuq/goGj6aSq2FbiK0KiihsNQNhxuvCYcsxybCvP5aGZfxCml6VZW/hXWWNswS7KENTrwAmOSScsCPj34Jmy8WnT9aSmzUg06na/m1m6p1bfYz7UsLEkbmsPIxhsBuOcTqStxNNCacJyThqd/ALbQxb05wM8sfnExiGc1itInfdQtr1B4BbnueGJ+O6c7fUpdWyM4wyjP27gyXr+mjS2MjgDaW7EEtg/Ecbce8Np1RS2o7g7VX2XI9x8R3x8+ZVWK2tmJVgs3dwD9gP9J+WLtPE+iRX+nv8f+JykOaSIiFSIiAiIgIiICIiAiIgIiICIiAiIgIiICIiAiIgIiICIiAiIgasWtbuew72GBufG0EnHzLfDj/8uOmeMz0vYLBWq7lrtdF9flMGG0HuqAFmwuCTkknMkdLH4VS1L0rZYyVgYwcWMnmF2U4TarCoAdyKj2Gd33oPDFQ0Nn4uWrcOhssVC2V9bBVLHDvkFT5Yxgpzwxm2ZexqalpriYn5MxalzWvW6q1qly7HgKFJUOzk4UcDkn+IfeR03RpSSVHm3hH5YEVY2nJCcMzYzy2B8VzNH1jqOlvd9lFlliuN4Zyle7slpwqva36VAOMZGMZMrtH4g8grVokpr3kh7EQFv0ndmxizkAYyd2OTjEiI7yikTb9+px59fsrdT0jUWXWeRU7Ws7F3CHag3HhQABnsBj5Y+VP1XSvVZ5LgL5Q9QJB2k4J3EfxDIBHxyJobadQoVr8C1wbM3HArBORcw+h9IxgZBPtnP6ta9NzprDYF5J2kA2e3JJLe57Y4985lZc2pb/Xt5P8AcqzUVeSxX4fHvOUszSutoaysDzayPMHOShOBaPo2Fb/3U+5xWSjinkiIhBERAREQEREBERAREQEREBERAREQEREBERAREQEREBERAREQPSOkeZdUlVljpTbVWBl9vmbjaXrqBO3d5jUNnt+WBycK1T+E6nXjY1bICcBcNtQZXjOOW5yze/2kfU6wmzTW6s7rAUU9sLssDAYHAwj1gAcATpTox0dN2vGLGpLoh9kcIQ5+GRgAD4ntNKxmXpaFM3n6+iUKWRy+otJssY7EU77HzzsCLnGffdjt7e9p0/qen0ti/u1CPep2rZnID5G4V87FUZAL88Y2kltyZrU9X8usvUu1sbA3csTnPPsijso45GdxGZZaPqmkr0C0rplGvLFjf68qhIyB6/1EIjdtuHbABOTOezS95mYpHH49firPEHVLupPsL5bjft4BYjJOe5HPc8/EmUzUNq+NGrMie4Bx82J9s/P2Al74l6iOn6m06eusO7k7iu8hT8nLKCeDwO2PjM/q9U+pwbWJHsCeAfcAdh9pS3Lj/UWzaY8x2dat/TQWrtQMyMhVTuJV1IYHAK9vicyBESrlIiICIiAiIgIiICIiAiIgIiICIiAiIgIiICIiAiIgIiICIiAiIgbCx6Ohugt3XsB5hRgKfLYINp7ud2ByDj+HsRLS/UL1Ghl5FtlCbQEztVSv5TWZLHO1XGewOeQ/GZ6pr6Szroq8s7AGyzd5mMgnADlRnseO2e2ZI8Oa0aaywarPlOjK/wAsbAtg+aH1fQEe8vHLt05/yb8ZS9NpNL5Zs6m1vl021VjylR+Sr2EtWxAfcQRjcMBT3l745o0KvRqOgKFrvTlFUgeaW3uGbe2GVbKwUwAAwA/lsNRXp+gaTZrdLXfX5emuIyAGC/kOfNVfMazzns53YAwABzms09FHVfM/Bt3kEYbT2+p9PqVDNSyuMeYjnzag2AfXhhnaS7prfN+uff58o4YTX6j99sbd3JGD9Bgf1GJEUelgfbB/vj/edV0xvLHOFGMsew/5Pymu6P8Asw1nV6DqdY1Ok0xXd5uqc17l4O4JgnByvJAB3DGcyjmtmZ6p75YeJt9N4A0uoOyvqtFlvqOyhGb0qpZmy5rBwAeBk8TM9a6M3RLrKbmVihGGQ5R1YAo6n3VlZWHyMMsK6IiAiIgIn3XUbs+WM4BJ+gnxAREQEREBERAREQEREBERAREQEREBERAREQEREBERAtH6aa7P+7dK+RwTub2/hXcQfriT+mW00IxZXsJDIM7UDDCk8eo9gB395UCvlT8MZ+nsfp7faaPwn0L8b2VC2ql2W1ka9zWjH9O0Ng84GcS1ecuzQ2tNvOy66Cw67UKacE0LfRt7Zrv/ADdOfoNWoQk+9yfGQP2TPnqKV2j03MK3z7HJtQ/a2uk/aRdCB4a1eoFJNtIvt05IxutqDtvZSOA+FR1PYMFPtLvrtf8A0r1apqh6G1Om1W9f02qx8xio9k3CwASUxXq3nvmfntjzsjeHuk1Ktl11ZdK9QKNNV6d9+o5JOGG3CLtJLjaNwJDY2tW+LvE1nWC1VL7qgc2WjdssYHOEJJbygc4ySznLuSxAX0Hrng96/N02ncIyLeEsK5rUXl7bbHbjYLNpo3+yUkYPmCZnoPQq60D9JqbU6oqTQ9oVNMoUkWax62ztoQjCtYQGYY2elhKyxtPVPVZTdF8O2aDXaJVfBPlai1sEeQisbGNh7ZWlVsI9t4HeR/2hapNTrbBpU2LXXp6gvuvlVomw/wAy7dh+aGet+EekafTaY16S2zV26pms1Gtr2FQ6M4q9D5Zl84MFyDudST6Z4t4r8qvUOOn12Ih5/NYNaTubcWwoAbPGB2x3J5JTGYmyjiJbUeHXv0raoOoRG2kZyfbHbOCScAHHx7SGaLoen/vqWlWw1Ve/bjO4BlDc+2A2fsZDmk6T0i3pT0XX/wDivY1nZh/yrFCOcjKjId1AJzuQ9sSh1WnOlYq3ywfYgjKsPkQQR9YHbp3v/wCyD7bpDkzp/wDF8sH+mTIcBERAREQEREBERAREQEREBERAREQEREBERAREQERECVon9W1jgHse2D7HMs9YhrdBbyoRQQO5yDuz8P1H/aRKtEbTuUZ59hwP5vofYf7T0ttDV01NP5Wlq1CaqstZbYyoTYpKHTI2DsZQoAwQxZzj2xeOHoaVZjTnPvj5bz+GO0PR7uqFdN0RDZbsLsRtUKDjOSThVA2ZJPcgdzNK+pHUNHToevKf3qi00VWrtNq02JhMNu2ugcoAucMlgIIxmaPwz0bTaGnV6npDMtWdNvquBGo070agXW1NwCQVVSG47c9phf2j2rd1DVYICraqbQDgbahXxgY/gGPpHKvV7S0zPERtvx59W/6pqND4XRm6uzXWObr9lNn5dtt+V80AEHYE3BGYgDeSu8n04Hxb4q1fV613VLpunv6a6qVCUt5SqMOw5tK5UAHgcYAlZ0zpJqqY2sFrZgPMIbbuGMBRgs7crwoPfnE9R6f0bT10abRdZXe2p8xq6bUtyLxdZ5VrqnNde0MGO7JDnIG3IiY2VvpRWkT3/tg+hU6jXKt1GrWlNIXCjzGrtCn8zNajG8l22nac5sXOBzHjzrfT+u6bTP0uhk1QSsWkDbWAA6svcl3Lru3nnG3JySBJ8SO+s1YpcqqaKpgK1Ty1J3YtsCAALk7SB32IuckZMDwr4NbxZprU6dZWdSjL+W5KMtfmANZk+kpzzg5GO3IzM8JvXFM29fx/J4w0HTNPo9M3RWYXt5hsT02EMy0Ma3typAQNhSEIJ3diDiNp6Boti3Wt/wBuhdq9oFbAkHIAxuIfYCTknavbbxG6/wCCX6C96PYreQ23IG3d2yeTx3I9+QcZ7ybp28w3/vG0ra1hq3jKj0m5jnvtwK8/M/WWpGJ3W/T6U1vE3jtmJnjb+XS3qPkiuvW3XFa7nKLnG5SahtI3H8pfKBHYEscfKm0vRxrVAvfOBhSnr5bshPYc5P3M5dWDV2NZf+plUY/mKAP9h6h9xIem6g2mXbp+GLZ3A4PbsPh9fn9cxMxnhW1tKNWYtXaEqyqvSBxpzljWQfUrc7lLEY7DaCPufbvUzU6zwXf0RaLuomrZq1fywliOxLI4BwpwQDs5BI9QmWmbktOZyREQqREQEREBERAREQEREBERAREQEREBERAREQEREC56dqG1tql+VBAI/hAzkH+3+ktOh+ItT0vcmlKtp7HY2U2qtlFnY5atvSfqMHjvxKej8h1WvgbWP1OxuZ9ULuoyc5Lbf8oGQP6n+0v2ejWequLb8z9npPSf2hU69bNDfS1C3oKWen1hVJ2gpvbKINxwvqwCcYmc8YadP33VmizzT5zuDsKkNvsDLsJ52ncO+DjIlDojvqFh/wDIDjcO5Cetc/cD+k/dPqH6gXt1LE2NZvZuAS2bGJOPiSYjZfTpFLx7pjPnwTehaq/puLNPc6H1eutmGdzJjkcg8H4HBmu6j4rrTp1NuuVmttS+jdUVS1amusa60DbsLMGqX9POX9QMxuttNNh8vgInA/h52E8fecepahrq0rc/lpS7KOPSWZGOD3xkD/6ZNoxst+ppFY6K9tp9dvs1vUdbpereTbp7ms1ZqNFrMhrawNRYKrGX1KXwFDEMecHnPpofAPW/we92etDmplJfd/HjCYyBhm2ZPwB9s5gdMuNQDr+qvyiue2dre3v7/wBZyvOWuHsKV/qz0gn64OJE8MNWsRpxPnmzv408Y3+Kry+sICBrNi7VDqjPuWt3A3PtG3GTgY4xPvRh+tLT+7LkU1OtvO0AH0Ak/AptHHPB95T9Z9bq5/VYgZvhuyQT98ZPzJkegZVv8o/qc/7CVy44vNcxHfb65/DUdf0aC+trSDUGdAGLDK1lt25uMOMgcDk4PvIqaFfEeor0/ShX5l2MOwZQCAfTgA7f0gZPHPOBkyB4g6nbfbZXY5Na2EBc+kbCyrgex5Y/Vj8ZD6d1S7pbbun2vUxGCa2ZCRkHBIIyMgHHyk9U4az+otNZrPM9+6x6qNT0HVCnq7ln071krv3qpC1+kHJGQq1rx/gA9hKa1dhIBzg9x2Pzlh4i69f4jve7qbl3ZmxkkhQWYhFySQgyQB7CVkq5yIiAiIgIiICIiAiIgIiICIiAiIgIiICIiAiIgIi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 l="1798" t="30000" r="49219" b="15333"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00200" y="2743200"/>
            <a:ext cx="6149440" cy="18428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MARCH</a:t>
            </a:r>
            <a:endParaRPr lang="en-US" sz="1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 l="1825" t="29333" r="48438" b="14722"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00200" y="2743200"/>
            <a:ext cx="4993676" cy="18428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April</a:t>
            </a:r>
            <a:endParaRPr lang="en-US" sz="1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 l="1814" t="30000" r="49219" b="15333"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0" y="2743200"/>
            <a:ext cx="3599383" cy="18428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May</a:t>
            </a:r>
            <a:endParaRPr lang="en-US" sz="1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 l="2344" t="29333" r="49219" b="14667"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38400" y="2743200"/>
            <a:ext cx="4459875" cy="18428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June</a:t>
            </a:r>
            <a:endParaRPr lang="en-US" sz="1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 l="2344" t="30000" r="49219" b="15333"/>
          <a:stretch>
            <a:fillRect/>
          </a:stretch>
        </p:blipFill>
        <p:spPr bwMode="auto">
          <a:xfrm>
            <a:off x="228600" y="3810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19400" y="2667000"/>
            <a:ext cx="4134786" cy="18428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july</a:t>
            </a:r>
            <a:endParaRPr lang="en-US" sz="1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 l="2344" t="28667" r="49219" b="15333"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2743200"/>
            <a:ext cx="6952545" cy="18428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august</a:t>
            </a:r>
            <a:endParaRPr lang="en-US" sz="1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 l="2344" t="30000" r="49219" b="15333"/>
          <a:stretch>
            <a:fillRect/>
          </a:stretch>
        </p:blipFill>
        <p:spPr bwMode="auto">
          <a:xfrm>
            <a:off x="228600" y="3810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85800" y="2971800"/>
            <a:ext cx="8169223" cy="14927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september</a:t>
            </a:r>
            <a:endParaRPr lang="en-US" sz="10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 t="22917" r="47291" b="11458"/>
          <a:stretch>
            <a:fillRect/>
          </a:stretch>
        </p:blipFill>
        <p:spPr bwMode="auto">
          <a:xfrm>
            <a:off x="381000" y="3810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609600" y="2743200"/>
            <a:ext cx="8170699" cy="18428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october</a:t>
            </a:r>
            <a:endParaRPr lang="en-US" sz="1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 t="23958" r="39678" b="10417"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28458" y="2743200"/>
            <a:ext cx="9446817" cy="18428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November</a:t>
            </a:r>
            <a:endParaRPr lang="en-US" sz="1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Chart 3"/>
          <p:cNvGraphicFramePr/>
          <p:nvPr/>
        </p:nvGraphicFramePr>
        <p:xfrm>
          <a:off x="381000" y="457200"/>
          <a:ext cx="8229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sndAc>
      <p:stSnd>
        <p:snd r:embed="rId2" name="hamme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12738" y="406400"/>
            <a:ext cx="8151812" cy="106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pperplate Gothic Bold" pitchFamily="34" charset="0"/>
                <a:ea typeface="DFKai-SB" pitchFamily="65" charset="-120"/>
              </a:rPr>
              <a:t>The Program Description…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46051" y="1828800"/>
            <a:ext cx="8997949" cy="4157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	This SHINE program is initiated by the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Provincial Government of </a:t>
            </a:r>
            <a:r>
              <a:rPr lang="en-GB" sz="3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Bulacan</a:t>
            </a: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 thru the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Provincial Disaster Management Office (PDMO)</a:t>
            </a:r>
            <a:r>
              <a:rPr lang="ar-SA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  <a:cs typeface="Arial" charset="0"/>
              </a:rPr>
              <a:t>‏</a:t>
            </a:r>
            <a:endParaRPr lang="en-GB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igh Tower Text" pitchFamily="18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That aims to have full awareness of the different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Weather conditions in the place as a concern for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The environment especially now that the country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Is experiencing different climate changes.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	</a:t>
            </a: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2057400"/>
            <a:ext cx="8510588" cy="236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Plans…</a:t>
            </a: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54075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algn="just" eaLnBrk="1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Blip>
                <a:blip r:embed="rId5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GB" sz="3500" dirty="0" smtClean="0">
                <a:latin typeface="Lucida Fax" pitchFamily="18" charset="0"/>
              </a:rPr>
              <a:t> </a:t>
            </a:r>
            <a:r>
              <a:rPr lang="en-GB" sz="3900" dirty="0" smtClean="0">
                <a:latin typeface="Berlin Sans FB" pitchFamily="34" charset="0"/>
              </a:rPr>
              <a:t>The group will make more improvised rain gauge not only in the school but in the house of each member to have more comparisons about the weather conditions.</a:t>
            </a:r>
          </a:p>
          <a:p>
            <a:pPr marL="336550" indent="-336550" algn="just" eaLnBrk="1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Blip>
                <a:blip r:embed="rId5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GB" sz="3900" dirty="0" smtClean="0">
              <a:latin typeface="Berlin Sans FB" pitchFamily="34" charset="0"/>
            </a:endParaRPr>
          </a:p>
          <a:p>
            <a:pPr marL="336550" indent="-336550" algn="just" eaLnBrk="1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Blip>
                <a:blip r:embed="rId5"/>
              </a:buBlip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GB" sz="3900" dirty="0" smtClean="0">
                <a:latin typeface="Berlin Sans FB" pitchFamily="34" charset="0"/>
              </a:rPr>
              <a:t> More active members will be recruited and trained in taking observations.</a:t>
            </a:r>
          </a:p>
          <a:p>
            <a:pPr marL="336550" indent="-336550" eaLnBrk="1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GB" sz="3200" dirty="0">
              <a:latin typeface="Lucida Fax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1981200"/>
            <a:ext cx="9067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8382000" cy="5259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en-US" sz="3200" dirty="0" smtClean="0">
                <a:latin typeface="Lucida Fax" pitchFamily="18" charset="0"/>
              </a:rPr>
              <a:t> </a:t>
            </a:r>
            <a:r>
              <a:rPr lang="en-US" sz="4100" dirty="0" smtClean="0">
                <a:latin typeface="Berlin Sans FB" pitchFamily="34" charset="0"/>
              </a:rPr>
              <a:t>Science group will be encouraged to be more participative in the program.</a:t>
            </a:r>
          </a:p>
          <a:p>
            <a:pPr algn="just">
              <a:buFontTx/>
              <a:buChar char="-"/>
            </a:pPr>
            <a:endParaRPr lang="en-US" sz="4100" dirty="0" smtClean="0">
              <a:latin typeface="Berlin Sans FB" pitchFamily="34" charset="0"/>
            </a:endParaRPr>
          </a:p>
          <a:p>
            <a:pPr algn="just"/>
            <a:endParaRPr lang="en-US" sz="4100" dirty="0" smtClean="0">
              <a:latin typeface="Berlin Sans FB" pitchFamily="34" charset="0"/>
            </a:endParaRPr>
          </a:p>
          <a:p>
            <a:pPr algn="just">
              <a:buBlip>
                <a:blip r:embed="rId5"/>
              </a:buBlip>
            </a:pPr>
            <a:r>
              <a:rPr lang="en-US" sz="4100" dirty="0" smtClean="0">
                <a:latin typeface="Berlin Sans FB" pitchFamily="34" charset="0"/>
              </a:rPr>
              <a:t> SHINE club and it’s members aims to expand the knowledge they have regarding the program to the community by means of conducting a seminar.</a:t>
            </a:r>
            <a:endParaRPr lang="en-US" sz="41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1981200"/>
            <a:ext cx="9067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8382000" cy="583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100" dirty="0" smtClean="0">
              <a:latin typeface="Berlin Sans FB" pitchFamily="34" charset="0"/>
            </a:endParaRPr>
          </a:p>
          <a:p>
            <a:pPr algn="just">
              <a:buFontTx/>
              <a:buChar char="-"/>
            </a:pPr>
            <a:endParaRPr lang="en-US" sz="4100" dirty="0" smtClean="0">
              <a:latin typeface="Berlin Sans FB" pitchFamily="34" charset="0"/>
            </a:endParaRPr>
          </a:p>
          <a:p>
            <a:pPr algn="just"/>
            <a:endParaRPr lang="en-US" sz="4100" dirty="0" smtClean="0">
              <a:latin typeface="Berlin Sans FB" pitchFamily="34" charset="0"/>
            </a:endParaRPr>
          </a:p>
          <a:p>
            <a:pPr algn="just">
              <a:buBlip>
                <a:blip r:embed="rId5"/>
              </a:buBlip>
            </a:pPr>
            <a:r>
              <a:rPr lang="en-US" sz="4100" dirty="0" smtClean="0">
                <a:latin typeface="Berlin Sans FB" pitchFamily="34" charset="0"/>
              </a:rPr>
              <a:t> SHINE club together with the </a:t>
            </a:r>
          </a:p>
          <a:p>
            <a:pPr algn="just"/>
            <a:r>
              <a:rPr lang="en-US" sz="4100" dirty="0" smtClean="0">
                <a:latin typeface="Berlin Sans FB" pitchFamily="34" charset="0"/>
              </a:rPr>
              <a:t>YES-O club aims to promote more environmental activities. </a:t>
            </a:r>
          </a:p>
          <a:p>
            <a:pPr algn="just"/>
            <a:r>
              <a:rPr lang="en-US" sz="4100" dirty="0" smtClean="0">
                <a:latin typeface="Berlin Sans FB" pitchFamily="34" charset="0"/>
              </a:rPr>
              <a:t>(tree-planting.. Etc.)</a:t>
            </a:r>
          </a:p>
          <a:p>
            <a:pPr algn="just"/>
            <a:endParaRPr lang="en-US" sz="4100" dirty="0" smtClean="0">
              <a:latin typeface="Berlin Sans FB" pitchFamily="34" charset="0"/>
            </a:endParaRPr>
          </a:p>
          <a:p>
            <a:pPr algn="just"/>
            <a:r>
              <a:rPr lang="en-US" sz="4100" dirty="0" smtClean="0">
                <a:latin typeface="Berlin Sans FB" pitchFamily="34" charset="0"/>
              </a:rPr>
              <a:t>Dissemination of information to the community to the use of leaflets.</a:t>
            </a:r>
            <a:endParaRPr lang="en-US" sz="41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1981200"/>
            <a:ext cx="9067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48315" y="1752600"/>
            <a:ext cx="9392315" cy="27530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9200" b="1" cap="none" spc="0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Climate Change</a:t>
            </a:r>
          </a:p>
          <a:p>
            <a:pPr algn="ctr"/>
            <a:r>
              <a:rPr lang="en-US" sz="9200" b="1" dirty="0" smtClean="0">
                <a:ln>
                  <a:solidFill>
                    <a:srgbClr val="FF0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Adaptation</a:t>
            </a:r>
            <a:endParaRPr lang="en-US" sz="9200" b="1" cap="none" spc="0" dirty="0">
              <a:ln>
                <a:solidFill>
                  <a:srgbClr val="FF0000"/>
                </a:solidFill>
              </a:ln>
              <a:solidFill>
                <a:srgbClr val="FF99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1981200"/>
            <a:ext cx="9067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90700"/>
            <a:ext cx="8686800" cy="198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dirty="0" smtClean="0">
                <a:solidFill>
                  <a:srgbClr val="FFFF66"/>
                </a:solidFill>
                <a:latin typeface="Berlin Sans FB" pitchFamily="34" charset="0"/>
              </a:rPr>
              <a:t>- The response to climate change that seeks the vulnerability of biological systems.</a:t>
            </a:r>
            <a:endParaRPr lang="en-US" sz="4500" dirty="0">
              <a:solidFill>
                <a:srgbClr val="FFFF66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1981200"/>
            <a:ext cx="9067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8686800" cy="7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- How are we able to survive?</a:t>
            </a:r>
            <a:endParaRPr lang="en-US" sz="4900" dirty="0">
              <a:solidFill>
                <a:schemeClr val="accent1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81200"/>
            <a:ext cx="8077200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smtClean="0">
                <a:solidFill>
                  <a:srgbClr val="FFFF66"/>
                </a:solidFill>
                <a:latin typeface="Berlin Sans FB" pitchFamily="34" charset="0"/>
              </a:rPr>
              <a:t>-Enhancing our adaptive capacity.</a:t>
            </a:r>
            <a:endParaRPr lang="en-US" sz="4200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971800"/>
            <a:ext cx="8077200" cy="68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smtClean="0">
                <a:solidFill>
                  <a:srgbClr val="FFFF66"/>
                </a:solidFill>
                <a:latin typeface="Berlin Sans FB" pitchFamily="34" charset="0"/>
              </a:rPr>
              <a:t>-Weather control.</a:t>
            </a:r>
            <a:endParaRPr lang="en-US" sz="4200" dirty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8077200" cy="18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smtClean="0">
                <a:solidFill>
                  <a:srgbClr val="FFFF66"/>
                </a:solidFill>
                <a:latin typeface="Berlin Sans FB" pitchFamily="34" charset="0"/>
              </a:rPr>
              <a:t>-Promoting and being an active participants of a Clean and Green Campaign.</a:t>
            </a:r>
            <a:endParaRPr lang="en-US" sz="4200" dirty="0">
              <a:solidFill>
                <a:srgbClr val="FFFF66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ABFE"/>
              </a:clrFrom>
              <a:clrTo>
                <a:srgbClr val="F8ABFE">
                  <a:alpha val="0"/>
                </a:srgbClr>
              </a:clrTo>
            </a:clrChange>
          </a:blip>
          <a:srcRect l="15227" t="23958" r="54319" b="29167"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1981200"/>
            <a:ext cx="9067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You!!!</a:t>
            </a: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838200"/>
            <a:ext cx="9144000" cy="4695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		</a:t>
            </a:r>
            <a:r>
              <a:rPr lang="en-GB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The school as one of the active participants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Of the program has its share of transferring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pertinent </a:t>
            </a: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data to the office of the PDMO as well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as to PAGASA to monitor the </a:t>
            </a:r>
            <a:r>
              <a:rPr lang="en-GB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conditions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especially </a:t>
            </a: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during  rainy season and extreme </a:t>
            </a:r>
            <a:r>
              <a:rPr lang="en-GB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weather events</a:t>
            </a: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.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	</a:t>
            </a:r>
            <a:r>
              <a:rPr lang="en-GB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	The </a:t>
            </a: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group will have daily observations to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the installed rain gauge about the daily weather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condition.  </a:t>
            </a: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 l="2344" t="15333" r="2344" b="7333"/>
          <a:stretch>
            <a:fillRect/>
          </a:stretch>
        </p:blipFill>
        <p:spPr bwMode="auto">
          <a:xfrm>
            <a:off x="228600" y="609600"/>
            <a:ext cx="8610600" cy="5486400"/>
          </a:xfrm>
          <a:prstGeom prst="rect">
            <a:avLst/>
          </a:prstGeom>
          <a:noFill/>
          <a:ln w="730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371600" y="304800"/>
            <a:ext cx="6400800" cy="749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Working Group…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57600" y="1295400"/>
            <a:ext cx="2057400" cy="368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bg1"/>
                </a:solidFill>
              </a:rPr>
              <a:t>  Student Leader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8600" y="2286000"/>
            <a:ext cx="1905000" cy="3407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chemeClr val="bg1"/>
                </a:solidFill>
              </a:rPr>
              <a:t>Rainfall Observers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438400" y="2286000"/>
            <a:ext cx="1905000" cy="3407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chemeClr val="bg1"/>
                </a:solidFill>
              </a:rPr>
              <a:t>Info </a:t>
            </a:r>
            <a:r>
              <a:rPr lang="en-GB" sz="1600" dirty="0">
                <a:solidFill>
                  <a:schemeClr val="bg1"/>
                </a:solidFill>
              </a:rPr>
              <a:t>Board Group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705600" y="2286000"/>
            <a:ext cx="2057400" cy="3407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chemeClr val="bg1"/>
                </a:solidFill>
              </a:rPr>
              <a:t>Water Level Observers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8600" y="3237688"/>
            <a:ext cx="1828800" cy="6485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FFFF66"/>
                </a:solidFill>
              </a:rPr>
              <a:t>Grade 7 Members</a:t>
            </a:r>
            <a:endParaRPr lang="en-GB" b="1" dirty="0">
              <a:solidFill>
                <a:srgbClr val="FFFF66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590800" y="3243262"/>
            <a:ext cx="1524000" cy="6429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FF66"/>
                </a:solidFill>
              </a:rPr>
              <a:t>Second Year Members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934200" y="3276600"/>
            <a:ext cx="1524000" cy="6485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FF66"/>
                </a:solidFill>
              </a:rPr>
              <a:t>Fourth </a:t>
            </a:r>
            <a:r>
              <a:rPr lang="en-GB" b="1" dirty="0" smtClean="0">
                <a:solidFill>
                  <a:srgbClr val="FFFF66"/>
                </a:solidFill>
              </a:rPr>
              <a:t>Year </a:t>
            </a:r>
            <a:r>
              <a:rPr lang="en-GB" b="1" dirty="0">
                <a:solidFill>
                  <a:srgbClr val="FFFF66"/>
                </a:solidFill>
              </a:rPr>
              <a:t>Members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276600" y="4813300"/>
            <a:ext cx="2743200" cy="368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bg1"/>
                </a:solidFill>
              </a:rPr>
              <a:t>   Data Encoders</a:t>
            </a:r>
          </a:p>
        </p:txBody>
      </p:sp>
      <p:sp>
        <p:nvSpPr>
          <p:cNvPr id="7192" name="Line 23"/>
          <p:cNvSpPr>
            <a:spLocks noChangeShapeType="1"/>
          </p:cNvSpPr>
          <p:nvPr/>
        </p:nvSpPr>
        <p:spPr bwMode="auto">
          <a:xfrm>
            <a:off x="4419600" y="5105400"/>
            <a:ext cx="1588" cy="457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514600" y="5562600"/>
            <a:ext cx="4114800" cy="368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Lead Teacher and Group Leaders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572000" y="2286000"/>
            <a:ext cx="1905000" cy="3407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chemeClr val="bg1"/>
                </a:solidFill>
              </a:rPr>
              <a:t>Green Team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724400" y="3276600"/>
            <a:ext cx="1600200" cy="6485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FFFF66"/>
                </a:solidFill>
              </a:rPr>
              <a:t>Third Year Members</a:t>
            </a:r>
            <a:endParaRPr lang="en-GB" b="1" dirty="0">
              <a:solidFill>
                <a:srgbClr val="FFFF66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1219200" y="1981200"/>
            <a:ext cx="662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419600" y="1828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457700" y="11811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334000" y="2133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7696200" y="2133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124200" y="2133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1067594" y="2132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5143502" y="2933699"/>
            <a:ext cx="685801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7505700" y="29337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7184" idx="0"/>
          </p:cNvCxnSpPr>
          <p:nvPr/>
        </p:nvCxnSpPr>
        <p:spPr>
          <a:xfrm rot="5400000">
            <a:off x="3026569" y="2917031"/>
            <a:ext cx="652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913609" y="2895599"/>
            <a:ext cx="610391" cy="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1143000" y="43434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914400" y="4114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620794" y="4114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5257006" y="4114800"/>
            <a:ext cx="4579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3124200" y="4114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191794" y="4572000"/>
            <a:ext cx="456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 animBg="1"/>
      <p:bldP spid="2" grpId="0" animBg="1"/>
      <p:bldP spid="7177" grpId="0" animBg="1"/>
      <p:bldP spid="3" grpId="0" animBg="1"/>
      <p:bldP spid="4" grpId="0" animBg="1"/>
      <p:bldP spid="7184" grpId="0" animBg="1"/>
      <p:bldP spid="7185" grpId="0" animBg="1"/>
      <p:bldP spid="5" grpId="0" animBg="1"/>
      <p:bldP spid="6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_\download pics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981200" y="1981200"/>
            <a:ext cx="3810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546" y="304800"/>
            <a:ext cx="75512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7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Benefits of  SHINE  Program:</a:t>
            </a:r>
            <a:endParaRPr lang="en-GB" sz="47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rush Script M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834" y="1295401"/>
            <a:ext cx="7996166" cy="586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700" dirty="0" smtClean="0"/>
              <a:t>To the school; </a:t>
            </a:r>
          </a:p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700" dirty="0" smtClean="0"/>
          </a:p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700" dirty="0" smtClean="0"/>
              <a:t>Students will know the amount of rainfall during rainy season.</a:t>
            </a:r>
          </a:p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700" dirty="0" smtClean="0"/>
              <a:t>Students  will gain knowledge on how to track a typhoon.</a:t>
            </a:r>
          </a:p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700" dirty="0" smtClean="0"/>
              <a:t>Students become responsible enough and vigilant on what is happening in their environment.</a:t>
            </a:r>
          </a:p>
          <a:p>
            <a:pPr marL="742950" indent="-742950" algn="just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ush Script MT" pitchFamily="66" charset="0"/>
            </a:endParaRPr>
          </a:p>
          <a:p>
            <a:pPr marL="742950" indent="-742950" algn="just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1981200"/>
            <a:ext cx="9067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cene3d>
              <a:camera prst="perspectiveContrastingLeftFacing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lnSpc>
                <a:spcPct val="100000"/>
              </a:lnSpc>
              <a:buClr>
                <a:srgbClr val="B7E7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4" descr="G:\_\download pics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87715"/>
            <a:ext cx="8915400" cy="530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eaLnBrk="1" hangingPunct="1">
              <a:lnSpc>
                <a:spcPct val="100000"/>
              </a:lnSpc>
              <a:buClr>
                <a:srgbClr val="B7E7FF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ush Script MT" pitchFamily="66" charset="0"/>
            </a:endParaRPr>
          </a:p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700" dirty="0" smtClean="0"/>
              <a:t>Students will now have the capacity to inform other people especially their relatives regarding on what they have learned during the </a:t>
            </a:r>
            <a:r>
              <a:rPr lang="en-GB" sz="3700" dirty="0" err="1" smtClean="0"/>
              <a:t>SHINe</a:t>
            </a:r>
            <a:r>
              <a:rPr lang="en-GB" sz="3700" dirty="0" smtClean="0"/>
              <a:t> seminar </a:t>
            </a:r>
          </a:p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700" dirty="0" smtClean="0"/>
          </a:p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700" dirty="0" smtClean="0"/>
              <a:t>(b)    To the community;</a:t>
            </a:r>
          </a:p>
          <a:p>
            <a:pPr marL="742950" indent="-7429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700" dirty="0" smtClean="0"/>
              <a:t>serves as an awareness during rainy season to prepare themselves in time of calamity</a:t>
            </a:r>
            <a:endParaRPr lang="en-GB" sz="3700" dirty="0"/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498684" y="1600200"/>
            <a:ext cx="8645316" cy="35932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24500" cmpd="dbl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</a:t>
            </a:r>
          </a:p>
          <a:p>
            <a:pPr algn="ctr"/>
            <a:r>
              <a:rPr lang="en-US" sz="12500" b="1" dirty="0" smtClean="0">
                <a:ln w="24500" cmpd="dbl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READINGS</a:t>
            </a:r>
            <a:endParaRPr lang="en-US" sz="12500" b="1" cap="none" spc="0" dirty="0">
              <a:ln w="24500" cmpd="dbl">
                <a:solidFill>
                  <a:srgbClr val="FFFF66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1.gstatic.com/images?q=tbn:ANd9GcTDzZRamwSMrw6UDhf72O1Hlh9j01on5aYbBQ6OFi_MmKs7-ge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65125" y="5699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PH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 t="23958" r="39678" b="13542"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4294" y="2743200"/>
            <a:ext cx="8321253" cy="1702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FEBRUARY</a:t>
            </a:r>
            <a:endParaRPr lang="en-US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609</TotalTime>
  <Words>325</Words>
  <Application>Microsoft Office PowerPoint</Application>
  <PresentationFormat>On-screen Show (4:3)</PresentationFormat>
  <Paragraphs>81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SHINE Presentation</dc:title>
  <dc:creator>kimberlyIsanan</dc:creator>
  <cp:lastModifiedBy>jay-an</cp:lastModifiedBy>
  <cp:revision>68</cp:revision>
  <dcterms:modified xsi:type="dcterms:W3CDTF">2012-12-06T05:02:10Z</dcterms:modified>
</cp:coreProperties>
</file>