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321" r:id="rId3"/>
    <p:sldId id="30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310" r:id="rId17"/>
    <p:sldId id="311" r:id="rId18"/>
    <p:sldId id="30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13" r:id="rId30"/>
    <p:sldId id="314" r:id="rId31"/>
    <p:sldId id="288" r:id="rId32"/>
    <p:sldId id="289" r:id="rId33"/>
    <p:sldId id="316" r:id="rId34"/>
    <p:sldId id="317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0066"/>
    <a:srgbClr val="3333FF"/>
    <a:srgbClr val="0000CC"/>
    <a:srgbClr val="1BD331"/>
    <a:srgbClr val="0F15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data-201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data-201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data-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data-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data-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Sheet1!$A$5</c:f>
              <c:strCache>
                <c:ptCount val="1"/>
                <c:pt idx="0">
                  <c:v>Day</c:v>
                </c:pt>
              </c:strCache>
            </c:strRef>
          </c:tx>
          <c:val>
            <c:numRef>
              <c:f>Sheet1!$A$6:$A$37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1:00</c:v>
                </c:pt>
              </c:strCache>
            </c:strRef>
          </c:tx>
          <c:val>
            <c:numRef>
              <c:f>Sheet1!$B$6:$B$37</c:f>
              <c:numCache>
                <c:formatCode>General</c:formatCode>
                <c:ptCount val="32"/>
              </c:numCache>
            </c:numRef>
          </c:val>
        </c:ser>
        <c:ser>
          <c:idx val="2"/>
          <c:order val="2"/>
          <c:tx>
            <c:strRef>
              <c:f>Sheet1!$C$5</c:f>
              <c:strCache>
                <c:ptCount val="1"/>
                <c:pt idx="0">
                  <c:v>2:00</c:v>
                </c:pt>
              </c:strCache>
            </c:strRef>
          </c:tx>
          <c:val>
            <c:numRef>
              <c:f>Sheet1!$C$6:$C$37</c:f>
              <c:numCache>
                <c:formatCode>General</c:formatCode>
                <c:ptCount val="32"/>
              </c:numCache>
            </c:numRef>
          </c:val>
        </c:ser>
        <c:ser>
          <c:idx val="3"/>
          <c:order val="3"/>
          <c:tx>
            <c:strRef>
              <c:f>Sheet1!$D$5</c:f>
              <c:strCache>
                <c:ptCount val="1"/>
                <c:pt idx="0">
                  <c:v>3:00</c:v>
                </c:pt>
              </c:strCache>
            </c:strRef>
          </c:tx>
          <c:val>
            <c:numRef>
              <c:f>Sheet1!$D$6:$D$37</c:f>
              <c:numCache>
                <c:formatCode>General</c:formatCode>
                <c:ptCount val="32"/>
              </c:numCache>
            </c:numRef>
          </c:val>
        </c:ser>
        <c:ser>
          <c:idx val="4"/>
          <c:order val="4"/>
          <c:tx>
            <c:strRef>
              <c:f>Sheet1!$E$5</c:f>
              <c:strCache>
                <c:ptCount val="1"/>
                <c:pt idx="0">
                  <c:v>4:00</c:v>
                </c:pt>
              </c:strCache>
            </c:strRef>
          </c:tx>
          <c:val>
            <c:numRef>
              <c:f>Sheet1!$E$6:$E$37</c:f>
              <c:numCache>
                <c:formatCode>General</c:formatCode>
                <c:ptCount val="32"/>
              </c:numCache>
            </c:numRef>
          </c:val>
        </c:ser>
        <c:ser>
          <c:idx val="5"/>
          <c:order val="5"/>
          <c:tx>
            <c:strRef>
              <c:f>Sheet1!$F$5</c:f>
              <c:strCache>
                <c:ptCount val="1"/>
                <c:pt idx="0">
                  <c:v>5:00</c:v>
                </c:pt>
              </c:strCache>
            </c:strRef>
          </c:tx>
          <c:val>
            <c:numRef>
              <c:f>Sheet1!$F$6:$F$37</c:f>
              <c:numCache>
                <c:formatCode>General</c:formatCode>
                <c:ptCount val="32"/>
              </c:numCache>
            </c:numRef>
          </c:val>
        </c:ser>
        <c:ser>
          <c:idx val="6"/>
          <c:order val="6"/>
          <c:tx>
            <c:strRef>
              <c:f>Sheet1!$G$5</c:f>
              <c:strCache>
                <c:ptCount val="1"/>
                <c:pt idx="0">
                  <c:v>6:00</c:v>
                </c:pt>
              </c:strCache>
            </c:strRef>
          </c:tx>
          <c:val>
            <c:numRef>
              <c:f>Sheet1!$G$6:$G$37</c:f>
              <c:numCache>
                <c:formatCode>General</c:formatCode>
                <c:ptCount val="32"/>
              </c:numCache>
            </c:numRef>
          </c:val>
        </c:ser>
        <c:ser>
          <c:idx val="7"/>
          <c:order val="7"/>
          <c:tx>
            <c:strRef>
              <c:f>Sheet1!$H$5</c:f>
              <c:strCache>
                <c:ptCount val="1"/>
                <c:pt idx="0">
                  <c:v>7:00</c:v>
                </c:pt>
              </c:strCache>
            </c:strRef>
          </c:tx>
          <c:val>
            <c:numRef>
              <c:f>Sheet1!$H$6:$H$37</c:f>
              <c:numCache>
                <c:formatCode>General</c:formatCode>
                <c:ptCount val="32"/>
              </c:numCache>
            </c:numRef>
          </c:val>
        </c:ser>
        <c:ser>
          <c:idx val="8"/>
          <c:order val="8"/>
          <c:tx>
            <c:strRef>
              <c:f>Sheet1!$I$5</c:f>
              <c:strCache>
                <c:ptCount val="1"/>
                <c:pt idx="0">
                  <c:v>8:00</c:v>
                </c:pt>
              </c:strCache>
            </c:strRef>
          </c:tx>
          <c:val>
            <c:numRef>
              <c:f>Sheet1!$I$6:$I$37</c:f>
              <c:numCache>
                <c:formatCode>General</c:formatCode>
                <c:ptCount val="32"/>
                <c:pt idx="5">
                  <c:v>9</c:v>
                </c:pt>
                <c:pt idx="6">
                  <c:v>24</c:v>
                </c:pt>
                <c:pt idx="7">
                  <c:v>8</c:v>
                </c:pt>
                <c:pt idx="8">
                  <c:v>4</c:v>
                </c:pt>
                <c:pt idx="9">
                  <c:v>16</c:v>
                </c:pt>
                <c:pt idx="11">
                  <c:v>1</c:v>
                </c:pt>
                <c:pt idx="12">
                  <c:v>1</c:v>
                </c:pt>
                <c:pt idx="13">
                  <c:v>6</c:v>
                </c:pt>
                <c:pt idx="14">
                  <c:v>32</c:v>
                </c:pt>
                <c:pt idx="20">
                  <c:v>2</c:v>
                </c:pt>
                <c:pt idx="21">
                  <c:v>6</c:v>
                </c:pt>
              </c:numCache>
            </c:numRef>
          </c:val>
        </c:ser>
        <c:ser>
          <c:idx val="9"/>
          <c:order val="9"/>
          <c:tx>
            <c:strRef>
              <c:f>Sheet1!$J$5</c:f>
              <c:strCache>
                <c:ptCount val="1"/>
                <c:pt idx="0">
                  <c:v>9:00</c:v>
                </c:pt>
              </c:strCache>
            </c:strRef>
          </c:tx>
          <c:val>
            <c:numRef>
              <c:f>Sheet1!$J$6:$J$37</c:f>
              <c:numCache>
                <c:formatCode>General</c:formatCode>
                <c:ptCount val="32"/>
              </c:numCache>
            </c:numRef>
          </c:val>
        </c:ser>
        <c:ser>
          <c:idx val="10"/>
          <c:order val="10"/>
          <c:tx>
            <c:strRef>
              <c:f>Sheet1!$K$5</c:f>
              <c:strCache>
                <c:ptCount val="1"/>
                <c:pt idx="0">
                  <c:v>10:00</c:v>
                </c:pt>
              </c:strCache>
            </c:strRef>
          </c:tx>
          <c:val>
            <c:numRef>
              <c:f>Sheet1!$K$6:$K$37</c:f>
              <c:numCache>
                <c:formatCode>General</c:formatCode>
                <c:ptCount val="32"/>
              </c:numCache>
            </c:numRef>
          </c:val>
        </c:ser>
        <c:ser>
          <c:idx val="11"/>
          <c:order val="11"/>
          <c:tx>
            <c:strRef>
              <c:f>Sheet1!$L$5</c:f>
              <c:strCache>
                <c:ptCount val="1"/>
                <c:pt idx="0">
                  <c:v>11:00</c:v>
                </c:pt>
              </c:strCache>
            </c:strRef>
          </c:tx>
          <c:val>
            <c:numRef>
              <c:f>Sheet1!$L$6:$L$37</c:f>
              <c:numCache>
                <c:formatCode>General</c:formatCode>
                <c:ptCount val="32"/>
              </c:numCache>
            </c:numRef>
          </c:val>
        </c:ser>
        <c:ser>
          <c:idx val="12"/>
          <c:order val="12"/>
          <c:tx>
            <c:strRef>
              <c:f>Sheet1!$M$5</c:f>
              <c:strCache>
                <c:ptCount val="1"/>
                <c:pt idx="0">
                  <c:v>12:00</c:v>
                </c:pt>
              </c:strCache>
            </c:strRef>
          </c:tx>
          <c:val>
            <c:numRef>
              <c:f>Sheet1!$M$6:$M$37</c:f>
              <c:numCache>
                <c:formatCode>General</c:formatCode>
                <c:ptCount val="32"/>
              </c:numCache>
            </c:numRef>
          </c:val>
        </c:ser>
        <c:ser>
          <c:idx val="13"/>
          <c:order val="13"/>
          <c:tx>
            <c:strRef>
              <c:f>Sheet1!$N$5</c:f>
              <c:strCache>
                <c:ptCount val="1"/>
                <c:pt idx="0">
                  <c:v>13:00</c:v>
                </c:pt>
              </c:strCache>
            </c:strRef>
          </c:tx>
          <c:val>
            <c:numRef>
              <c:f>Sheet1!$N$6:$N$37</c:f>
              <c:numCache>
                <c:formatCode>General</c:formatCode>
                <c:ptCount val="32"/>
              </c:numCache>
            </c:numRef>
          </c:val>
        </c:ser>
        <c:ser>
          <c:idx val="14"/>
          <c:order val="14"/>
          <c:tx>
            <c:strRef>
              <c:f>Sheet1!$O$5</c:f>
              <c:strCache>
                <c:ptCount val="1"/>
                <c:pt idx="0">
                  <c:v>14:00</c:v>
                </c:pt>
              </c:strCache>
            </c:strRef>
          </c:tx>
          <c:val>
            <c:numRef>
              <c:f>Sheet1!$O$6:$O$37</c:f>
              <c:numCache>
                <c:formatCode>General</c:formatCode>
                <c:ptCount val="32"/>
              </c:numCache>
            </c:numRef>
          </c:val>
        </c:ser>
        <c:ser>
          <c:idx val="15"/>
          <c:order val="15"/>
          <c:tx>
            <c:strRef>
              <c:f>Sheet1!$P$5</c:f>
              <c:strCache>
                <c:ptCount val="1"/>
                <c:pt idx="0">
                  <c:v>15:00</c:v>
                </c:pt>
              </c:strCache>
            </c:strRef>
          </c:tx>
          <c:val>
            <c:numRef>
              <c:f>Sheet1!$P$6:$P$37</c:f>
              <c:numCache>
                <c:formatCode>General</c:formatCode>
                <c:ptCount val="32"/>
              </c:numCache>
            </c:numRef>
          </c:val>
        </c:ser>
        <c:ser>
          <c:idx val="16"/>
          <c:order val="16"/>
          <c:tx>
            <c:strRef>
              <c:f>Sheet1!$Q$5</c:f>
              <c:strCache>
                <c:ptCount val="1"/>
                <c:pt idx="0">
                  <c:v>16:00</c:v>
                </c:pt>
              </c:strCache>
            </c:strRef>
          </c:tx>
          <c:val>
            <c:numRef>
              <c:f>Sheet1!$Q$6:$Q$37</c:f>
              <c:numCache>
                <c:formatCode>General</c:formatCode>
                <c:ptCount val="32"/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ser>
          <c:idx val="17"/>
          <c:order val="17"/>
          <c:tx>
            <c:strRef>
              <c:f>Sheet1!$R$5</c:f>
              <c:strCache>
                <c:ptCount val="1"/>
                <c:pt idx="0">
                  <c:v>17:00</c:v>
                </c:pt>
              </c:strCache>
            </c:strRef>
          </c:tx>
          <c:val>
            <c:numRef>
              <c:f>Sheet1!$R$6:$R$37</c:f>
              <c:numCache>
                <c:formatCode>General</c:formatCode>
                <c:ptCount val="32"/>
              </c:numCache>
            </c:numRef>
          </c:val>
        </c:ser>
        <c:ser>
          <c:idx val="18"/>
          <c:order val="18"/>
          <c:tx>
            <c:strRef>
              <c:f>Sheet1!$S$5</c:f>
              <c:strCache>
                <c:ptCount val="1"/>
                <c:pt idx="0">
                  <c:v>18:00</c:v>
                </c:pt>
              </c:strCache>
            </c:strRef>
          </c:tx>
          <c:val>
            <c:numRef>
              <c:f>Sheet1!$S$6:$S$37</c:f>
              <c:numCache>
                <c:formatCode>General</c:formatCode>
                <c:ptCount val="32"/>
              </c:numCache>
            </c:numRef>
          </c:val>
        </c:ser>
        <c:ser>
          <c:idx val="19"/>
          <c:order val="19"/>
          <c:tx>
            <c:strRef>
              <c:f>Sheet1!$T$5</c:f>
              <c:strCache>
                <c:ptCount val="1"/>
                <c:pt idx="0">
                  <c:v>19:00</c:v>
                </c:pt>
              </c:strCache>
            </c:strRef>
          </c:tx>
          <c:val>
            <c:numRef>
              <c:f>Sheet1!$T$6:$T$37</c:f>
              <c:numCache>
                <c:formatCode>General</c:formatCode>
                <c:ptCount val="32"/>
              </c:numCache>
            </c:numRef>
          </c:val>
        </c:ser>
        <c:ser>
          <c:idx val="20"/>
          <c:order val="20"/>
          <c:tx>
            <c:strRef>
              <c:f>Sheet1!$U$5</c:f>
              <c:strCache>
                <c:ptCount val="1"/>
                <c:pt idx="0">
                  <c:v>20:00</c:v>
                </c:pt>
              </c:strCache>
            </c:strRef>
          </c:tx>
          <c:val>
            <c:numRef>
              <c:f>Sheet1!$U$6:$U$37</c:f>
              <c:numCache>
                <c:formatCode>General</c:formatCode>
                <c:ptCount val="32"/>
              </c:numCache>
            </c:numRef>
          </c:val>
        </c:ser>
        <c:ser>
          <c:idx val="21"/>
          <c:order val="21"/>
          <c:tx>
            <c:strRef>
              <c:f>Sheet1!$V$5</c:f>
              <c:strCache>
                <c:ptCount val="1"/>
                <c:pt idx="0">
                  <c:v>21:00</c:v>
                </c:pt>
              </c:strCache>
            </c:strRef>
          </c:tx>
          <c:val>
            <c:numRef>
              <c:f>Sheet1!$V$6:$V$37</c:f>
              <c:numCache>
                <c:formatCode>General</c:formatCode>
                <c:ptCount val="32"/>
              </c:numCache>
            </c:numRef>
          </c:val>
        </c:ser>
        <c:ser>
          <c:idx val="22"/>
          <c:order val="22"/>
          <c:tx>
            <c:strRef>
              <c:f>Sheet1!$W$5</c:f>
              <c:strCache>
                <c:ptCount val="1"/>
                <c:pt idx="0">
                  <c:v>22:00</c:v>
                </c:pt>
              </c:strCache>
            </c:strRef>
          </c:tx>
          <c:val>
            <c:numRef>
              <c:f>Sheet1!$W$6:$W$37</c:f>
              <c:numCache>
                <c:formatCode>General</c:formatCode>
                <c:ptCount val="32"/>
              </c:numCache>
            </c:numRef>
          </c:val>
        </c:ser>
        <c:ser>
          <c:idx val="23"/>
          <c:order val="23"/>
          <c:tx>
            <c:strRef>
              <c:f>Sheet1!$X$5</c:f>
              <c:strCache>
                <c:ptCount val="1"/>
                <c:pt idx="0">
                  <c:v>23:00</c:v>
                </c:pt>
              </c:strCache>
            </c:strRef>
          </c:tx>
          <c:val>
            <c:numRef>
              <c:f>Sheet1!$X$6:$X$37</c:f>
              <c:numCache>
                <c:formatCode>General</c:formatCode>
                <c:ptCount val="32"/>
              </c:numCache>
            </c:numRef>
          </c:val>
        </c:ser>
        <c:ser>
          <c:idx val="24"/>
          <c:order val="24"/>
          <c:tx>
            <c:strRef>
              <c:f>Sheet1!$Y$5</c:f>
              <c:strCache>
                <c:ptCount val="1"/>
                <c:pt idx="0">
                  <c:v>0:00</c:v>
                </c:pt>
              </c:strCache>
            </c:strRef>
          </c:tx>
          <c:val>
            <c:numRef>
              <c:f>Sheet1!$Y$6:$Y$37</c:f>
              <c:numCache>
                <c:formatCode>General</c:formatCode>
                <c:ptCount val="32"/>
              </c:numCache>
            </c:numRef>
          </c:val>
        </c:ser>
        <c:dLbls/>
        <c:axId val="52583808"/>
        <c:axId val="52601984"/>
      </c:barChart>
      <c:catAx>
        <c:axId val="5258380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52601984"/>
        <c:crosses val="autoZero"/>
        <c:auto val="1"/>
        <c:lblAlgn val="ctr"/>
        <c:lblOffset val="100"/>
      </c:catAx>
      <c:valAx>
        <c:axId val="526019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525838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2"/>
  <c:chart>
    <c:plotArea>
      <c:layout/>
      <c:barChart>
        <c:barDir val="col"/>
        <c:grouping val="clustered"/>
        <c:ser>
          <c:idx val="0"/>
          <c:order val="0"/>
          <c:cat>
            <c:strRef>
              <c:f>Sheet3!$A$3:$A$33</c:f>
              <c:strCach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strCache>
            </c:strRef>
          </c:cat>
          <c:val>
            <c:numRef>
              <c:f>Sheet3!$B$3:$B$33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83</c:v>
                </c:pt>
                <c:pt idx="9">
                  <c:v>110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14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/>
        <c:axId val="52722688"/>
        <c:axId val="52728576"/>
      </c:barChart>
      <c:catAx>
        <c:axId val="52722688"/>
        <c:scaling>
          <c:orientation val="minMax"/>
        </c:scaling>
        <c:axPos val="b"/>
        <c:tickLblPos val="nextTo"/>
        <c:crossAx val="52728576"/>
        <c:crosses val="autoZero"/>
        <c:auto val="1"/>
        <c:lblAlgn val="ctr"/>
        <c:lblOffset val="100"/>
      </c:catAx>
      <c:valAx>
        <c:axId val="52728576"/>
        <c:scaling>
          <c:orientation val="minMax"/>
        </c:scaling>
        <c:axPos val="l"/>
        <c:majorGridlines/>
        <c:numFmt formatCode="General" sourceLinked="1"/>
        <c:tickLblPos val="nextTo"/>
        <c:crossAx val="52722688"/>
        <c:crosses val="autoZero"/>
        <c:crossBetween val="between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2"/>
  <c:chart>
    <c:plotArea>
      <c:layout/>
      <c:barChart>
        <c:barDir val="col"/>
        <c:grouping val="clustered"/>
        <c:ser>
          <c:idx val="0"/>
          <c:order val="0"/>
          <c:cat>
            <c:strRef>
              <c:f>Sheet3!$A$3:$A$33</c:f>
              <c:strCach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strCache>
            </c:strRef>
          </c:cat>
          <c:val>
            <c:numRef>
              <c:f>Sheet3!$B$3:$B$33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83</c:v>
                </c:pt>
                <c:pt idx="9">
                  <c:v>110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14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/>
        <c:axId val="52646272"/>
        <c:axId val="52647808"/>
      </c:barChart>
      <c:catAx>
        <c:axId val="52646272"/>
        <c:scaling>
          <c:orientation val="minMax"/>
        </c:scaling>
        <c:axPos val="b"/>
        <c:tickLblPos val="nextTo"/>
        <c:crossAx val="52647808"/>
        <c:crosses val="autoZero"/>
        <c:auto val="1"/>
        <c:lblAlgn val="ctr"/>
        <c:lblOffset val="100"/>
      </c:catAx>
      <c:valAx>
        <c:axId val="52647808"/>
        <c:scaling>
          <c:orientation val="minMax"/>
        </c:scaling>
        <c:axPos val="l"/>
        <c:majorGridlines/>
        <c:numFmt formatCode="General" sourceLinked="1"/>
        <c:tickLblPos val="nextTo"/>
        <c:crossAx val="5264627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2"/>
  <c:chart>
    <c:plotArea>
      <c:layout/>
      <c:barChart>
        <c:barDir val="col"/>
        <c:grouping val="clustered"/>
        <c:ser>
          <c:idx val="0"/>
          <c:order val="0"/>
          <c:cat>
            <c:strRef>
              <c:f>Sheet3!$A$3:$A$33</c:f>
              <c:strCach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strCache>
            </c:strRef>
          </c:cat>
          <c:val>
            <c:numRef>
              <c:f>Sheet3!$B$3:$B$33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83</c:v>
                </c:pt>
                <c:pt idx="9">
                  <c:v>110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14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/>
        <c:axId val="51475200"/>
        <c:axId val="51476736"/>
      </c:barChart>
      <c:catAx>
        <c:axId val="51475200"/>
        <c:scaling>
          <c:orientation val="minMax"/>
        </c:scaling>
        <c:axPos val="b"/>
        <c:tickLblPos val="nextTo"/>
        <c:crossAx val="51476736"/>
        <c:crosses val="autoZero"/>
        <c:auto val="1"/>
        <c:lblAlgn val="ctr"/>
        <c:lblOffset val="100"/>
      </c:catAx>
      <c:valAx>
        <c:axId val="51476736"/>
        <c:scaling>
          <c:orientation val="minMax"/>
        </c:scaling>
        <c:axPos val="l"/>
        <c:majorGridlines/>
        <c:numFmt formatCode="General" sourceLinked="1"/>
        <c:tickLblPos val="nextTo"/>
        <c:crossAx val="5147520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5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val>
            <c:numRef>
              <c:f>Sheet1!$A$1:$A$31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22</c:v>
                </c:pt>
                <c:pt idx="16">
                  <c:v>7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  <c:pt idx="20">
                  <c:v>2</c:v>
                </c:pt>
                <c:pt idx="21">
                  <c:v>62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/>
        <c:gapWidth val="75"/>
        <c:shape val="box"/>
        <c:axId val="97376512"/>
        <c:axId val="97845248"/>
        <c:axId val="0"/>
      </c:bar3DChart>
      <c:catAx>
        <c:axId val="97376512"/>
        <c:scaling>
          <c:orientation val="minMax"/>
        </c:scaling>
        <c:axPos val="b"/>
        <c:majorTickMark val="none"/>
        <c:tickLblPos val="nextTo"/>
        <c:crossAx val="97845248"/>
        <c:crosses val="autoZero"/>
        <c:auto val="1"/>
        <c:lblAlgn val="ctr"/>
        <c:lblOffset val="100"/>
      </c:catAx>
      <c:valAx>
        <c:axId val="978452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7376512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5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585119929315767E-2"/>
          <c:y val="3.125E-2"/>
          <c:w val="0.9477461604428159"/>
          <c:h val="0.90960486384514461"/>
        </c:manualLayout>
      </c:layout>
      <c:bar3DChart>
        <c:barDir val="col"/>
        <c:grouping val="clustered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val>
            <c:numRef>
              <c:f>Sheet1!$A$1:$A$31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9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/>
        <c:gapWidth val="75"/>
        <c:shape val="box"/>
        <c:axId val="97916032"/>
        <c:axId val="97917568"/>
        <c:axId val="0"/>
      </c:bar3DChart>
      <c:catAx>
        <c:axId val="97916032"/>
        <c:scaling>
          <c:orientation val="minMax"/>
        </c:scaling>
        <c:axPos val="b"/>
        <c:majorTickMark val="none"/>
        <c:tickLblPos val="nextTo"/>
        <c:crossAx val="97917568"/>
        <c:crosses val="autoZero"/>
        <c:auto val="1"/>
        <c:lblAlgn val="ctr"/>
        <c:lblOffset val="100"/>
      </c:catAx>
      <c:valAx>
        <c:axId val="979175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7916032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5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val>
            <c:numRef>
              <c:f>Sheet1!$A$1:$A$31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8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29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/>
        <c:gapWidth val="75"/>
        <c:shape val="box"/>
        <c:axId val="97157120"/>
        <c:axId val="97158656"/>
        <c:axId val="0"/>
      </c:bar3DChart>
      <c:catAx>
        <c:axId val="97157120"/>
        <c:scaling>
          <c:orientation val="minMax"/>
        </c:scaling>
        <c:axPos val="b"/>
        <c:majorTickMark val="none"/>
        <c:tickLblPos val="nextTo"/>
        <c:crossAx val="97158656"/>
        <c:crosses val="autoZero"/>
        <c:auto val="1"/>
        <c:lblAlgn val="ctr"/>
        <c:lblOffset val="100"/>
      </c:catAx>
      <c:valAx>
        <c:axId val="971586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7157120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5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val>
            <c:numRef>
              <c:f>Sheet1!$A$1:$A$31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8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32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14</c:v>
                </c:pt>
                <c:pt idx="26">
                  <c:v>0</c:v>
                </c:pt>
                <c:pt idx="27">
                  <c:v>0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/>
        <c:gapWidth val="75"/>
        <c:shape val="box"/>
        <c:axId val="98085504"/>
        <c:axId val="98099584"/>
        <c:axId val="0"/>
      </c:bar3DChart>
      <c:catAx>
        <c:axId val="98085504"/>
        <c:scaling>
          <c:orientation val="minMax"/>
        </c:scaling>
        <c:axPos val="b"/>
        <c:majorTickMark val="none"/>
        <c:tickLblPos val="nextTo"/>
        <c:crossAx val="98099584"/>
        <c:crosses val="autoZero"/>
        <c:auto val="1"/>
        <c:lblAlgn val="ctr"/>
        <c:lblOffset val="100"/>
      </c:catAx>
      <c:valAx>
        <c:axId val="980995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8085504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5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val>
            <c:numRef>
              <c:f>Sheet1!$A$1:$A$31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13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18</c:v>
                </c:pt>
                <c:pt idx="11">
                  <c:v>0</c:v>
                </c:pt>
                <c:pt idx="12">
                  <c:v>0</c:v>
                </c:pt>
                <c:pt idx="13">
                  <c:v>8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93</c:v>
                </c:pt>
                <c:pt idx="18">
                  <c:v>0</c:v>
                </c:pt>
                <c:pt idx="19">
                  <c:v>0</c:v>
                </c:pt>
                <c:pt idx="20">
                  <c:v>29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/>
        <c:gapWidth val="75"/>
        <c:shape val="box"/>
        <c:axId val="98162176"/>
        <c:axId val="98163712"/>
        <c:axId val="0"/>
      </c:bar3DChart>
      <c:catAx>
        <c:axId val="98162176"/>
        <c:scaling>
          <c:orientation val="minMax"/>
        </c:scaling>
        <c:axPos val="b"/>
        <c:majorTickMark val="none"/>
        <c:tickLblPos val="nextTo"/>
        <c:crossAx val="98163712"/>
        <c:crosses val="autoZero"/>
        <c:auto val="1"/>
        <c:lblAlgn val="ctr"/>
        <c:lblOffset val="100"/>
      </c:catAx>
      <c:valAx>
        <c:axId val="981637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8162176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5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3340018818402416E-2"/>
          <c:y val="2.9850746268656716E-2"/>
          <c:w val="0.93857124295106653"/>
          <c:h val="0.91365240725506325"/>
        </c:manualLayout>
      </c:layout>
      <c:bar3DChart>
        <c:barDir val="col"/>
        <c:grouping val="clustered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val>
            <c:numRef>
              <c:f>Sheet1!$A$1:$A$31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8</c:v>
                </c:pt>
                <c:pt idx="8">
                  <c:v>8</c:v>
                </c:pt>
                <c:pt idx="9">
                  <c:v>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15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16</c:v>
                </c:pt>
                <c:pt idx="28">
                  <c:v>8</c:v>
                </c:pt>
                <c:pt idx="29">
                  <c:v>4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/>
        <c:gapWidth val="75"/>
        <c:shape val="box"/>
        <c:axId val="98005376"/>
        <c:axId val="98006912"/>
        <c:axId val="0"/>
      </c:bar3DChart>
      <c:catAx>
        <c:axId val="98005376"/>
        <c:scaling>
          <c:orientation val="minMax"/>
        </c:scaling>
        <c:axPos val="b"/>
        <c:majorTickMark val="none"/>
        <c:tickLblPos val="nextTo"/>
        <c:crossAx val="98006912"/>
        <c:crosses val="autoZero"/>
        <c:auto val="1"/>
        <c:lblAlgn val="ctr"/>
        <c:lblOffset val="100"/>
      </c:catAx>
      <c:valAx>
        <c:axId val="980069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8005376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2"/>
  <c:chart>
    <c:plotArea>
      <c:layout/>
      <c:barChart>
        <c:barDir val="col"/>
        <c:grouping val="clustered"/>
        <c:ser>
          <c:idx val="0"/>
          <c:order val="0"/>
          <c:cat>
            <c:strRef>
              <c:f>Sheet3!$A$3:$A$33</c:f>
              <c:strCach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strCache>
            </c:strRef>
          </c:cat>
          <c:val>
            <c:numRef>
              <c:f>Sheet3!$B$3:$B$33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83</c:v>
                </c:pt>
                <c:pt idx="9">
                  <c:v>110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14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/>
        <c:axId val="51509120"/>
        <c:axId val="51510656"/>
      </c:barChart>
      <c:catAx>
        <c:axId val="51509120"/>
        <c:scaling>
          <c:orientation val="minMax"/>
        </c:scaling>
        <c:axPos val="b"/>
        <c:tickLblPos val="nextTo"/>
        <c:crossAx val="51510656"/>
        <c:crosses val="autoZero"/>
        <c:auto val="1"/>
        <c:lblAlgn val="ctr"/>
        <c:lblOffset val="100"/>
      </c:catAx>
      <c:valAx>
        <c:axId val="51510656"/>
        <c:scaling>
          <c:orientation val="minMax"/>
        </c:scaling>
        <c:axPos val="l"/>
        <c:majorGridlines/>
        <c:numFmt formatCode="General" sourceLinked="1"/>
        <c:tickLblPos val="nextTo"/>
        <c:crossAx val="51509120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5EF40-1C8A-44B1-AFED-A9A9D1F7CF9F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0D079-9294-4404-83D4-F994B8205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87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2C9B-EA4D-4BFE-8F2D-7738311DD3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 w="9525"/>
        </p:spPr>
        <p:txBody>
          <a:bodyPr lIns="91432" tIns="45716" rIns="91432" bIns="45716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wmf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3429000"/>
            <a:ext cx="8610600" cy="1828800"/>
          </a:xfrm>
        </p:spPr>
        <p:txBody>
          <a:bodyPr/>
          <a:lstStyle/>
          <a:p>
            <a:r>
              <a:rPr lang="en-US" sz="5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Bodoni MT Black" pitchFamily="18" charset="0"/>
              </a:rPr>
              <a:t>SHINe</a:t>
            </a:r>
            <a:r>
              <a:rPr lang="en-US" sz="50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Bodoni MT Black" pitchFamily="18" charset="0"/>
              </a:rPr>
              <a:t> </a:t>
            </a:r>
            <a:r>
              <a:rPr lang="en-US" sz="5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Bodoni MT Black" pitchFamily="18" charset="0"/>
              </a:rPr>
              <a:t>PRESENTATION</a:t>
            </a:r>
            <a:endParaRPr lang="en-US" sz="50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Bodoni MT Black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42125"/>
            <a:ext cx="1098697" cy="991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542125"/>
            <a:ext cx="1612589" cy="65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9050" y="190500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700" b="1" dirty="0" smtClean="0">
                <a:ln w="11430"/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gency FB" pitchFamily="34" charset="0"/>
              </a:rPr>
              <a:t>VEDASTO R. SANTIAGO HIGH SCHOOL</a:t>
            </a:r>
            <a:endParaRPr lang="en-US" sz="5700" b="1" dirty="0">
              <a:ln w="11430"/>
              <a:solidFill>
                <a:srgbClr val="92D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462324"/>
      </p:ext>
    </p:extLst>
  </p:cSld>
  <p:clrMapOvr>
    <a:masterClrMapping/>
  </p:clrMapOvr>
  <p:transition spd="slow">
    <p:randomBa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400" y="76200"/>
            <a:ext cx="69637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SHINe</a:t>
            </a:r>
            <a:r>
              <a:rPr lang="en-US" sz="8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Bulletin</a:t>
            </a:r>
            <a:endParaRPr lang="en-US" sz="80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Content Placeholder 5" descr="SH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0"/>
            <a:ext cx="2286000" cy="1524000"/>
          </a:xfrm>
          <a:prstGeom prst="rect">
            <a:avLst/>
          </a:prstGeom>
        </p:spPr>
      </p:pic>
      <p:pic>
        <p:nvPicPr>
          <p:cNvPr id="7" name="Content Placeholder 5" descr="IMG0280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81200"/>
            <a:ext cx="3733800" cy="4038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5000"/>
              </a:srgbClr>
            </a:outerShdw>
          </a:effec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057400"/>
            <a:ext cx="35814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6822" y="76200"/>
            <a:ext cx="7282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</a:t>
            </a:r>
            <a:r>
              <a:rPr lang="en-US" sz="8000" b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SHINe</a:t>
            </a:r>
            <a:r>
              <a:rPr lang="en-US" sz="8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LOGO</a:t>
            </a:r>
            <a:endParaRPr lang="en-US" sz="80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5" descr="SH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57400"/>
            <a:ext cx="5867400" cy="43434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0" y="137160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By: Angelica </a:t>
            </a:r>
            <a:r>
              <a:rPr lang="en-US" sz="2800" dirty="0" err="1" smtClean="0">
                <a:solidFill>
                  <a:srgbClr val="FFC000"/>
                </a:solidFill>
              </a:rPr>
              <a:t>Ceralde</a:t>
            </a:r>
            <a:endParaRPr lang="en-US" sz="2800" dirty="0" smtClean="0">
              <a:solidFill>
                <a:srgbClr val="FFC000"/>
              </a:solidFill>
            </a:endParaRPr>
          </a:p>
        </p:txBody>
      </p:sp>
      <p:sp>
        <p:nvSpPr>
          <p:cNvPr id="7" name="Sun 6"/>
          <p:cNvSpPr/>
          <p:nvPr/>
        </p:nvSpPr>
        <p:spPr>
          <a:xfrm flipH="1">
            <a:off x="76200" y="152400"/>
            <a:ext cx="1600200" cy="1447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81000"/>
            <a:ext cx="89916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Activities of </a:t>
            </a:r>
            <a:r>
              <a:rPr lang="en-US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SHINe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Club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7526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BD331"/>
                </a:solidFill>
                <a:latin typeface="Book Antiqua" pitchFamily="18" charset="0"/>
              </a:rPr>
              <a:t> Tree Planting</a:t>
            </a:r>
          </a:p>
          <a:p>
            <a:endParaRPr lang="en-US" sz="3600" dirty="0" smtClean="0">
              <a:solidFill>
                <a:srgbClr val="1BD331"/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  <a:latin typeface="Book Antiqua" pitchFamily="18" charset="0"/>
              </a:rPr>
              <a:t> Energy Conservation</a:t>
            </a:r>
          </a:p>
          <a:p>
            <a:endParaRPr lang="en-US" sz="3600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66"/>
                </a:solidFill>
                <a:latin typeface="Book Antiqua" pitchFamily="18" charset="0"/>
              </a:rPr>
              <a:t> Garbage Segregation</a:t>
            </a:r>
          </a:p>
          <a:p>
            <a:endParaRPr lang="en-US" sz="3600" dirty="0" smtClean="0">
              <a:solidFill>
                <a:srgbClr val="FF0066"/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Book Antiqua" pitchFamily="18" charset="0"/>
              </a:rPr>
              <a:t> Prohibition of smoke belching vehicles in school premises</a:t>
            </a:r>
            <a:endParaRPr lang="en-US" sz="36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35803"/>
            <a:ext cx="6934200" cy="83099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Agency FB" pitchFamily="34" charset="0"/>
              </a:rPr>
              <a:t>Tree Planting Activities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5" name="Picture 47" descr="fog provides a lot of moisture in the temperate rain fo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ocuments\Photo09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143000"/>
            <a:ext cx="2895600" cy="914400"/>
          </a:xfrm>
          <a:prstGeom prst="rect">
            <a:avLst/>
          </a:prstGeom>
          <a:noFill/>
          <a:ln>
            <a:solidFill>
              <a:srgbClr val="1BD331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3276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user\Documents\Photo08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2057400"/>
            <a:ext cx="2133600" cy="1981200"/>
          </a:xfrm>
          <a:prstGeom prst="rect">
            <a:avLst/>
          </a:prstGeom>
          <a:noFill/>
        </p:spPr>
      </p:pic>
      <p:pic>
        <p:nvPicPr>
          <p:cNvPr id="2053" name="Picture 5" descr="C:\Users\user\Documents\Photo09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09800"/>
            <a:ext cx="2667000" cy="1905000"/>
          </a:xfrm>
          <a:prstGeom prst="rect">
            <a:avLst/>
          </a:prstGeom>
          <a:noFill/>
        </p:spPr>
      </p:pic>
      <p:pic>
        <p:nvPicPr>
          <p:cNvPr id="2054" name="Picture 6" descr="C:\Users\user\Documents\Photo09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4572000"/>
            <a:ext cx="2133600" cy="1905000"/>
          </a:xfrm>
          <a:prstGeom prst="rect">
            <a:avLst/>
          </a:prstGeom>
          <a:noFill/>
        </p:spPr>
      </p:pic>
      <p:pic>
        <p:nvPicPr>
          <p:cNvPr id="2055" name="Picture 7" descr="C:\Users\user\Documents\Photo090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711200" y="4241800"/>
            <a:ext cx="1854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  <a:ea typeface="Adobe Fan Heiti Std B" pitchFamily="34" charset="-128"/>
              </a:rPr>
              <a:t>“Sharing of Ideas about the effects of Climate Change…”</a:t>
            </a:r>
            <a:endParaRPr lang="en-US" sz="44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2057400"/>
            <a:ext cx="25146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user\Documents\Photo0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71800"/>
            <a:ext cx="2768600" cy="20574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</p:pic>
      <p:pic>
        <p:nvPicPr>
          <p:cNvPr id="3077" name="Picture 5" descr="C:\Users\user\Documents\Photo08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971800"/>
            <a:ext cx="2946400" cy="20574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</p:pic>
      <p:pic>
        <p:nvPicPr>
          <p:cNvPr id="1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752600"/>
            <a:ext cx="1100138" cy="1143000"/>
          </a:xfrm>
          <a:prstGeom prst="rect">
            <a:avLst/>
          </a:prstGeom>
          <a:noFill/>
        </p:spPr>
      </p:pic>
      <p:pic>
        <p:nvPicPr>
          <p:cNvPr id="11" name="Picture 10" descr="https://encrypted-tbn0.gstatic.com/images?q=tbn:ANd9GcR1kf32NLorXuShNvHQH92NTKvhM4IsIbeosiplepdvqHspeYFx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752600"/>
            <a:ext cx="1143000" cy="1066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2" name="Picture 11" descr="https://encrypted-tbn3.gstatic.com/images?q=tbn:ANd9GcQbJgpUfY0TkK5ieZQ2wAnakqBVfIz4aIWVpY8cnVhd2NnP23g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5029200"/>
            <a:ext cx="1905000" cy="1447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3" name="Picture 9" descr="graphic showing the greenhouse gas effec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5257800"/>
            <a:ext cx="2743200" cy="1371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4" name="Picture 13" descr="https://encrypted-tbn0.gstatic.com/images?q=tbn:ANd9GcSw1t-l1bnsekGvtDTrNki96tSa8MjkF1AB4kytA-BMEqo1EWe9lw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5257800"/>
            <a:ext cx="2895600" cy="1371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12618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FF00"/>
                </a:solidFill>
                <a:latin typeface="Gungsuh" pitchFamily="18" charset="-127"/>
                <a:ea typeface="Gungsuh" pitchFamily="18" charset="-127"/>
                <a:cs typeface="Lucida Sans Unicode" pitchFamily="34" charset="0"/>
              </a:rPr>
              <a:t>“Shared Ideas about the Effects of Climate Change…”</a:t>
            </a:r>
            <a:endParaRPr lang="en-US" sz="3800" dirty="0"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639669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We, students,  can do something to save the earth from the disastrous effects of Climate Change. So, here are the simple things we can do…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8686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1. Minimize the use of deodorants, as they contain CFC (Chlorofluorocarbon) that contributes to the ozone depletion, which in turn gives rise to most destructive effects.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2. Forests play an important role in absorbing carbon dioxide, thus reducing the amount of carbon dioxide in the atmosphere.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 3. Encourage the use of renewable sources of energy like air, biomass, solar, etc.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 4. You can contribute recyclable things like aluminum cans, newspapers, card-boards, recyclable plastic, glass or anything to the recycling center near you.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 5. Let’s decrease the amount of waste.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 6. Switch off the lights, fans and air conditioners when not in use.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7. Raise awareness! Educate people about global warming and its disastrous effects.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 8. The most important of all, let us all vow to plant and nurture it. A single tree can absorb amazing amounts of carbon dioxide over its lifetime. Let us all contribute to making this world a better place to live 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PROJECT PROPOSALS</a:t>
            </a:r>
            <a:endParaRPr lang="en-US" sz="60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29997" dir="5400000" sy="-100000" algn="bl" rotWithShape="0"/>
                </a:effectLst>
              </a:rPr>
              <a:t>Transformation of garbage into a useful materials</a:t>
            </a:r>
            <a:endParaRPr lang="en-US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29997" dir="5400000" sy="-100000" algn="bl" rotWithShape="0"/>
              </a:effectLst>
            </a:endParaRPr>
          </a:p>
          <a:p>
            <a:pPr lvl="2">
              <a:buFontTx/>
              <a:buChar char="-"/>
            </a:pP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29997" dir="5400000" sy="-100000" algn="bl" rotWithShape="0"/>
                </a:effectLst>
              </a:rPr>
              <a:t>Plastic </a:t>
            </a: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29997" dir="5400000" sy="-100000" algn="bl" rotWithShape="0"/>
                </a:effectLst>
              </a:rPr>
              <a:t>wrappers into </a:t>
            </a:r>
            <a:r>
              <a:rPr lang="en-US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29997" dir="5400000" sy="-100000" algn="bl" rotWithShape="0"/>
                </a:effectLst>
              </a:rPr>
              <a:t>bayong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29997" dir="5400000" sy="-100000" algn="bl" rotWithShape="0"/>
              </a:effectLst>
            </a:endParaRPr>
          </a:p>
          <a:p>
            <a:pPr lvl="2">
              <a:buFontTx/>
              <a:buChar char="-"/>
            </a:pPr>
            <a:r>
              <a:rPr 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29997" dir="5400000" sy="-100000" algn="bl" rotWithShape="0"/>
                </a:effectLst>
              </a:rPr>
              <a:t>Use self made </a:t>
            </a: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29997" dir="5400000" sy="-100000" algn="bl" rotWithShape="0"/>
                </a:effectLst>
              </a:rPr>
              <a:t>notebooks</a:t>
            </a:r>
          </a:p>
          <a:p>
            <a:pPr lvl="2">
              <a:buFontTx/>
              <a:buChar char="-"/>
            </a:pP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29997" dir="5400000" sy="-100000" algn="bl" rotWithShape="0"/>
                </a:effectLst>
              </a:rPr>
              <a:t>Contest for the Best Rags to Riches material transformation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29997" dir="5400000" sy="-100000" algn="bl" rotWithShape="0"/>
                </a:effectLst>
              </a:rPr>
              <a:t>Fund Raising</a:t>
            </a:r>
            <a:endParaRPr lang="en-US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29997" dir="5400000" sy="-100000" algn="bl" rotWithShape="0"/>
              </a:effectLst>
            </a:endParaRPr>
          </a:p>
          <a:p>
            <a:pPr lvl="2">
              <a:buFontTx/>
              <a:buChar char="-"/>
            </a:pPr>
            <a:r>
              <a:rPr lang="en-US" sz="32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29997" dir="5400000" sy="-100000" algn="bl" rotWithShape="0"/>
                </a:effectLst>
              </a:rPr>
              <a:t>Docu</a:t>
            </a: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29997" dir="5400000" sy="-100000" algn="bl" rotWithShape="0"/>
                </a:effectLst>
              </a:rPr>
              <a:t> – showing</a:t>
            </a:r>
          </a:p>
          <a:p>
            <a:pPr lvl="2">
              <a:buFontTx/>
              <a:buChar char="-"/>
            </a:pP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29997" dir="5400000" sy="-100000" algn="bl" rotWithShape="0"/>
              </a:effectLst>
            </a:endParaRPr>
          </a:p>
          <a:p>
            <a:pPr lvl="2">
              <a:buFontTx/>
              <a:buChar char="-"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29997" dir="5400000" sy="-100000" algn="bl" rotWithShape="0"/>
              </a:effectLst>
            </a:endParaRPr>
          </a:p>
          <a:p>
            <a:pPr marL="914400" lvl="2" indent="0">
              <a:buNone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 smtClean="0">
                <a:ln w="1905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</a:rPr>
              <a:t>To make the “Material Recovery Facility” be possible</a:t>
            </a:r>
          </a:p>
          <a:p>
            <a:pPr algn="just"/>
            <a:r>
              <a:rPr lang="en-US" sz="3000" b="1" dirty="0" smtClean="0">
                <a:ln w="1905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</a:rPr>
              <a:t>To help save “Biodiversity”</a:t>
            </a:r>
          </a:p>
          <a:p>
            <a:pPr algn="just"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</a:rPr>
              <a:t>	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/>
              </a:rPr>
              <a:t>	 </a:t>
            </a:r>
            <a:r>
              <a:rPr lang="en-US" sz="2400" b="1" dirty="0" smtClean="0">
                <a:ln w="1905"/>
                <a:solidFill>
                  <a:srgbClr val="FF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/>
              </a:rPr>
              <a:t>Each of us can contribute to the preservation of our biodiversity by doing the simplest activities in everyday life:</a:t>
            </a:r>
            <a:endParaRPr lang="en-US" sz="2400" b="1" dirty="0" smtClean="0">
              <a:ln w="1905"/>
              <a:solidFill>
                <a:srgbClr val="FF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itannic Bold" pitchFamily="34" charset="0"/>
            </a:endParaRPr>
          </a:p>
          <a:p>
            <a:pPr lvl="1" algn="just"/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Planting trees </a:t>
            </a:r>
          </a:p>
          <a:p>
            <a:pPr lvl="1" algn="just"/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Participating in river rehabilitation projects</a:t>
            </a:r>
          </a:p>
          <a:p>
            <a:pPr lvl="1" algn="just"/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Not disposing garbage in our water bodies to avoid clogging our waterways</a:t>
            </a:r>
          </a:p>
          <a:p>
            <a:pPr lvl="1" algn="just"/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Saving energy, paper and fuel</a:t>
            </a:r>
          </a:p>
          <a:p>
            <a:pPr lvl="1" algn="just"/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Boycotting wildlife products such as fur, tusk, and hooves</a:t>
            </a:r>
          </a:p>
          <a:p>
            <a:pPr lvl="1" algn="just"/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Turning off lights</a:t>
            </a:r>
          </a:p>
          <a:p>
            <a:pPr lvl="1" algn="just"/>
            <a:r>
              <a:rPr lang="en-US" sz="2400" dirty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recycling and stopping the use of plastic bags</a:t>
            </a:r>
          </a:p>
          <a:p>
            <a:pPr lvl="1" algn="just"/>
            <a:endParaRPr lang="en-US" sz="24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201" y="76200"/>
            <a:ext cx="7097199" cy="175432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PRESENTATION OF DATA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2013</a:t>
            </a:r>
            <a:endParaRPr lang="en-US" sz="5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C:\Users\user\Documents\Photo0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"/>
            <a:ext cx="1625600" cy="1447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graphicFrame>
        <p:nvGraphicFramePr>
          <p:cNvPr id="12" name="Chart 11"/>
          <p:cNvGraphicFramePr/>
          <p:nvPr/>
        </p:nvGraphicFramePr>
        <p:xfrm>
          <a:off x="381000" y="1828800"/>
          <a:ext cx="8382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57249353"/>
      </p:ext>
    </p:extLst>
  </p:cSld>
  <p:clrMapOvr>
    <a:masterClrMapping/>
  </p:clrMapOvr>
  <p:transition spd="slow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3731" y="152400"/>
            <a:ext cx="48242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January 2013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762000" y="1447800"/>
          <a:ext cx="75438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96521" y="76200"/>
            <a:ext cx="7137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5400" b="1" cap="none" spc="0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SHINe’s</a:t>
            </a:r>
            <a:r>
              <a:rPr lang="en-US" sz="5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      Main Objective…</a:t>
            </a:r>
            <a:endParaRPr lang="en-US" sz="5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Century Schoolbook" pitchFamily="18" charset="0"/>
                <a:ea typeface="BatangChe" pitchFamily="49" charset="-127"/>
              </a:rPr>
              <a:t>	</a:t>
            </a:r>
            <a:endParaRPr lang="en-US" sz="2400" dirty="0" smtClean="0">
              <a:latin typeface="Century Schoolbook" pitchFamily="18" charset="0"/>
              <a:ea typeface="BatangChe" pitchFamily="49" charset="-127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C00000"/>
                </a:solidFill>
                <a:latin typeface="Century Schoolbook" pitchFamily="18" charset="0"/>
                <a:ea typeface="BatangChe" pitchFamily="49" charset="-127"/>
              </a:rPr>
              <a:t>	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T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o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enhance disaster awareness of the school populace; prevent loss of life and protect property by achieving and maintaining a high-level of school preparedness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To work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hand-in-hand with the LGU’s Disaster Coordinating Council, particularly with their CBFWS (Community-Based Flood Warning System) or the local flood warning system of the community. </a:t>
            </a:r>
            <a:endParaRPr lang="en-US" sz="2400" dirty="0" smtClean="0">
              <a:solidFill>
                <a:srgbClr val="C00000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	The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program is particularly more important to areas that are vulnerable and prone to floods and flashfloods.</a:t>
            </a:r>
          </a:p>
        </p:txBody>
      </p:sp>
      <p:pic>
        <p:nvPicPr>
          <p:cNvPr id="9" name="Picture 59" descr="pollution kills. Sunflowers are often used to publish green solutions, green leaves for photosynthesis, a yellow flower for insects and birds. Science: pollution ki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953000"/>
            <a:ext cx="163889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BD3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 flipH="1">
            <a:off x="76200" y="152400"/>
            <a:ext cx="1600200" cy="1447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304800"/>
            <a:ext cx="556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February 2013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92396065"/>
              </p:ext>
            </p:extLst>
          </p:nvPr>
        </p:nvGraphicFramePr>
        <p:xfrm>
          <a:off x="457200" y="1524000"/>
          <a:ext cx="8001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0688" y="228600"/>
            <a:ext cx="43484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March 2013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1565441"/>
              </p:ext>
            </p:extLst>
          </p:nvPr>
        </p:nvGraphicFramePr>
        <p:xfrm>
          <a:off x="723900" y="1447800"/>
          <a:ext cx="7696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9801" y="304800"/>
            <a:ext cx="37785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CC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April 2013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3CC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524608"/>
              </p:ext>
            </p:extLst>
          </p:nvPr>
        </p:nvGraphicFramePr>
        <p:xfrm>
          <a:off x="742950" y="1524000"/>
          <a:ext cx="76581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9874" y="304800"/>
            <a:ext cx="36367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May 2013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04351645"/>
              </p:ext>
            </p:extLst>
          </p:nvPr>
        </p:nvGraphicFramePr>
        <p:xfrm>
          <a:off x="723900" y="1524000"/>
          <a:ext cx="769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304800"/>
            <a:ext cx="37080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June 2013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7631610"/>
              </p:ext>
            </p:extLst>
          </p:nvPr>
        </p:nvGraphicFramePr>
        <p:xfrm>
          <a:off x="685800" y="1447800"/>
          <a:ext cx="7772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3184" y="228600"/>
            <a:ext cx="3437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July 2013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5520346"/>
              </p:ext>
            </p:extLst>
          </p:nvPr>
        </p:nvGraphicFramePr>
        <p:xfrm>
          <a:off x="381000" y="1295400"/>
          <a:ext cx="8077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52400"/>
            <a:ext cx="45369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August 2013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762001" y="1371601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9363" y="304800"/>
            <a:ext cx="59514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September 2013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09601" y="1581149"/>
          <a:ext cx="7848600" cy="466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4478" y="228600"/>
            <a:ext cx="49421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October 2013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85801" y="1581149"/>
          <a:ext cx="7772400" cy="474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satpic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4648200" cy="4724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828800"/>
            <a:ext cx="3505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7467600" y="4572000"/>
            <a:ext cx="1371600" cy="1524000"/>
            <a:chOff x="1784" y="1296"/>
            <a:chExt cx="2344" cy="2254"/>
          </a:xfrm>
        </p:grpSpPr>
        <p:sp>
          <p:nvSpPr>
            <p:cNvPr id="7" name="Arc 4"/>
            <p:cNvSpPr>
              <a:spLocks/>
            </p:cNvSpPr>
            <p:nvPr/>
          </p:nvSpPr>
          <p:spPr bwMode="auto">
            <a:xfrm rot="15470858" flipH="1">
              <a:off x="1980" y="1628"/>
              <a:ext cx="1336" cy="672"/>
            </a:xfrm>
            <a:custGeom>
              <a:avLst/>
              <a:gdLst>
                <a:gd name="T0" fmla="*/ 0 w 30085"/>
                <a:gd name="T1" fmla="*/ 125 h 21600"/>
                <a:gd name="T2" fmla="*/ 1336 w 30085"/>
                <a:gd name="T3" fmla="*/ 279 h 21600"/>
                <a:gd name="T4" fmla="*/ 558 w 30085"/>
                <a:gd name="T5" fmla="*/ 672 h 21600"/>
                <a:gd name="T6" fmla="*/ 0 60000 65536"/>
                <a:gd name="T7" fmla="*/ 0 60000 65536"/>
                <a:gd name="T8" fmla="*/ 0 60000 65536"/>
                <a:gd name="T9" fmla="*/ 0 w 30085"/>
                <a:gd name="T10" fmla="*/ 0 h 21600"/>
                <a:gd name="T11" fmla="*/ 30085 w 300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85" h="21600" fill="none" extrusionOk="0">
                  <a:moveTo>
                    <a:pt x="0" y="4029"/>
                  </a:moveTo>
                  <a:cubicBezTo>
                    <a:pt x="3665" y="1408"/>
                    <a:pt x="8057" y="-1"/>
                    <a:pt x="12563" y="0"/>
                  </a:cubicBezTo>
                  <a:cubicBezTo>
                    <a:pt x="19505" y="0"/>
                    <a:pt x="26025" y="3337"/>
                    <a:pt x="30084" y="8969"/>
                  </a:cubicBezTo>
                </a:path>
                <a:path w="30085" h="21600" stroke="0" extrusionOk="0">
                  <a:moveTo>
                    <a:pt x="0" y="4029"/>
                  </a:moveTo>
                  <a:cubicBezTo>
                    <a:pt x="3665" y="1408"/>
                    <a:pt x="8057" y="-1"/>
                    <a:pt x="12563" y="0"/>
                  </a:cubicBezTo>
                  <a:cubicBezTo>
                    <a:pt x="19505" y="0"/>
                    <a:pt x="26025" y="3337"/>
                    <a:pt x="30084" y="8969"/>
                  </a:cubicBezTo>
                  <a:lnTo>
                    <a:pt x="12563" y="21600"/>
                  </a:lnTo>
                  <a:close/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" name="Arc 5"/>
            <p:cNvSpPr>
              <a:spLocks/>
            </p:cNvSpPr>
            <p:nvPr/>
          </p:nvSpPr>
          <p:spPr bwMode="auto">
            <a:xfrm rot="19320428" flipH="1">
              <a:off x="2504" y="1632"/>
              <a:ext cx="1336" cy="672"/>
            </a:xfrm>
            <a:custGeom>
              <a:avLst/>
              <a:gdLst>
                <a:gd name="T0" fmla="*/ 0 w 30085"/>
                <a:gd name="T1" fmla="*/ 125 h 21600"/>
                <a:gd name="T2" fmla="*/ 1336 w 30085"/>
                <a:gd name="T3" fmla="*/ 279 h 21600"/>
                <a:gd name="T4" fmla="*/ 558 w 30085"/>
                <a:gd name="T5" fmla="*/ 672 h 21600"/>
                <a:gd name="T6" fmla="*/ 0 60000 65536"/>
                <a:gd name="T7" fmla="*/ 0 60000 65536"/>
                <a:gd name="T8" fmla="*/ 0 60000 65536"/>
                <a:gd name="T9" fmla="*/ 0 w 30085"/>
                <a:gd name="T10" fmla="*/ 0 h 21600"/>
                <a:gd name="T11" fmla="*/ 30085 w 300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85" h="21600" fill="none" extrusionOk="0">
                  <a:moveTo>
                    <a:pt x="0" y="4029"/>
                  </a:moveTo>
                  <a:cubicBezTo>
                    <a:pt x="3665" y="1408"/>
                    <a:pt x="8057" y="-1"/>
                    <a:pt x="12563" y="0"/>
                  </a:cubicBezTo>
                  <a:cubicBezTo>
                    <a:pt x="19505" y="0"/>
                    <a:pt x="26025" y="3337"/>
                    <a:pt x="30084" y="8969"/>
                  </a:cubicBezTo>
                </a:path>
                <a:path w="30085" h="21600" stroke="0" extrusionOk="0">
                  <a:moveTo>
                    <a:pt x="0" y="4029"/>
                  </a:moveTo>
                  <a:cubicBezTo>
                    <a:pt x="3665" y="1408"/>
                    <a:pt x="8057" y="-1"/>
                    <a:pt x="12563" y="0"/>
                  </a:cubicBezTo>
                  <a:cubicBezTo>
                    <a:pt x="19505" y="0"/>
                    <a:pt x="26025" y="3337"/>
                    <a:pt x="30084" y="8969"/>
                  </a:cubicBezTo>
                  <a:lnTo>
                    <a:pt x="12563" y="21600"/>
                  </a:lnTo>
                  <a:close/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rc 6"/>
            <p:cNvSpPr>
              <a:spLocks/>
            </p:cNvSpPr>
            <p:nvPr/>
          </p:nvSpPr>
          <p:spPr bwMode="auto">
            <a:xfrm rot="462302" flipH="1">
              <a:off x="2792" y="1968"/>
              <a:ext cx="1336" cy="672"/>
            </a:xfrm>
            <a:custGeom>
              <a:avLst/>
              <a:gdLst>
                <a:gd name="T0" fmla="*/ 0 w 30085"/>
                <a:gd name="T1" fmla="*/ 125 h 21600"/>
                <a:gd name="T2" fmla="*/ 1336 w 30085"/>
                <a:gd name="T3" fmla="*/ 279 h 21600"/>
                <a:gd name="T4" fmla="*/ 558 w 30085"/>
                <a:gd name="T5" fmla="*/ 672 h 21600"/>
                <a:gd name="T6" fmla="*/ 0 60000 65536"/>
                <a:gd name="T7" fmla="*/ 0 60000 65536"/>
                <a:gd name="T8" fmla="*/ 0 60000 65536"/>
                <a:gd name="T9" fmla="*/ 0 w 30085"/>
                <a:gd name="T10" fmla="*/ 0 h 21600"/>
                <a:gd name="T11" fmla="*/ 30085 w 300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85" h="21600" fill="none" extrusionOk="0">
                  <a:moveTo>
                    <a:pt x="0" y="4029"/>
                  </a:moveTo>
                  <a:cubicBezTo>
                    <a:pt x="3665" y="1408"/>
                    <a:pt x="8057" y="-1"/>
                    <a:pt x="12563" y="0"/>
                  </a:cubicBezTo>
                  <a:cubicBezTo>
                    <a:pt x="19505" y="0"/>
                    <a:pt x="26025" y="3337"/>
                    <a:pt x="30084" y="8969"/>
                  </a:cubicBezTo>
                </a:path>
                <a:path w="30085" h="21600" stroke="0" extrusionOk="0">
                  <a:moveTo>
                    <a:pt x="0" y="4029"/>
                  </a:moveTo>
                  <a:cubicBezTo>
                    <a:pt x="3665" y="1408"/>
                    <a:pt x="8057" y="-1"/>
                    <a:pt x="12563" y="0"/>
                  </a:cubicBezTo>
                  <a:cubicBezTo>
                    <a:pt x="19505" y="0"/>
                    <a:pt x="26025" y="3337"/>
                    <a:pt x="30084" y="8969"/>
                  </a:cubicBezTo>
                  <a:lnTo>
                    <a:pt x="12563" y="21600"/>
                  </a:lnTo>
                  <a:close/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rc 7"/>
            <p:cNvSpPr>
              <a:spLocks/>
            </p:cNvSpPr>
            <p:nvPr/>
          </p:nvSpPr>
          <p:spPr bwMode="auto">
            <a:xfrm rot="2975966" flipH="1">
              <a:off x="2796" y="2348"/>
              <a:ext cx="1336" cy="672"/>
            </a:xfrm>
            <a:custGeom>
              <a:avLst/>
              <a:gdLst>
                <a:gd name="T0" fmla="*/ 0 w 30085"/>
                <a:gd name="T1" fmla="*/ 125 h 21600"/>
                <a:gd name="T2" fmla="*/ 1336 w 30085"/>
                <a:gd name="T3" fmla="*/ 279 h 21600"/>
                <a:gd name="T4" fmla="*/ 558 w 30085"/>
                <a:gd name="T5" fmla="*/ 672 h 21600"/>
                <a:gd name="T6" fmla="*/ 0 60000 65536"/>
                <a:gd name="T7" fmla="*/ 0 60000 65536"/>
                <a:gd name="T8" fmla="*/ 0 60000 65536"/>
                <a:gd name="T9" fmla="*/ 0 w 30085"/>
                <a:gd name="T10" fmla="*/ 0 h 21600"/>
                <a:gd name="T11" fmla="*/ 30085 w 300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85" h="21600" fill="none" extrusionOk="0">
                  <a:moveTo>
                    <a:pt x="0" y="4029"/>
                  </a:moveTo>
                  <a:cubicBezTo>
                    <a:pt x="3665" y="1408"/>
                    <a:pt x="8057" y="-1"/>
                    <a:pt x="12563" y="0"/>
                  </a:cubicBezTo>
                  <a:cubicBezTo>
                    <a:pt x="19505" y="0"/>
                    <a:pt x="26025" y="3337"/>
                    <a:pt x="30084" y="8969"/>
                  </a:cubicBezTo>
                </a:path>
                <a:path w="30085" h="21600" stroke="0" extrusionOk="0">
                  <a:moveTo>
                    <a:pt x="0" y="4029"/>
                  </a:moveTo>
                  <a:cubicBezTo>
                    <a:pt x="3665" y="1408"/>
                    <a:pt x="8057" y="-1"/>
                    <a:pt x="12563" y="0"/>
                  </a:cubicBezTo>
                  <a:cubicBezTo>
                    <a:pt x="19505" y="0"/>
                    <a:pt x="26025" y="3337"/>
                    <a:pt x="30084" y="8969"/>
                  </a:cubicBezTo>
                  <a:lnTo>
                    <a:pt x="12563" y="21600"/>
                  </a:lnTo>
                  <a:close/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rc 8"/>
            <p:cNvSpPr>
              <a:spLocks/>
            </p:cNvSpPr>
            <p:nvPr/>
          </p:nvSpPr>
          <p:spPr bwMode="auto">
            <a:xfrm rot="6591257" flipH="1">
              <a:off x="2376" y="2546"/>
              <a:ext cx="1336" cy="672"/>
            </a:xfrm>
            <a:custGeom>
              <a:avLst/>
              <a:gdLst>
                <a:gd name="T0" fmla="*/ 0 w 30085"/>
                <a:gd name="T1" fmla="*/ 125 h 21600"/>
                <a:gd name="T2" fmla="*/ 1336 w 30085"/>
                <a:gd name="T3" fmla="*/ 279 h 21600"/>
                <a:gd name="T4" fmla="*/ 558 w 30085"/>
                <a:gd name="T5" fmla="*/ 672 h 21600"/>
                <a:gd name="T6" fmla="*/ 0 60000 65536"/>
                <a:gd name="T7" fmla="*/ 0 60000 65536"/>
                <a:gd name="T8" fmla="*/ 0 60000 65536"/>
                <a:gd name="T9" fmla="*/ 0 w 30085"/>
                <a:gd name="T10" fmla="*/ 0 h 21600"/>
                <a:gd name="T11" fmla="*/ 30085 w 300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85" h="21600" fill="none" extrusionOk="0">
                  <a:moveTo>
                    <a:pt x="0" y="4029"/>
                  </a:moveTo>
                  <a:cubicBezTo>
                    <a:pt x="3665" y="1408"/>
                    <a:pt x="8057" y="-1"/>
                    <a:pt x="12563" y="0"/>
                  </a:cubicBezTo>
                  <a:cubicBezTo>
                    <a:pt x="19505" y="0"/>
                    <a:pt x="26025" y="3337"/>
                    <a:pt x="30084" y="8969"/>
                  </a:cubicBezTo>
                </a:path>
                <a:path w="30085" h="21600" stroke="0" extrusionOk="0">
                  <a:moveTo>
                    <a:pt x="0" y="4029"/>
                  </a:moveTo>
                  <a:cubicBezTo>
                    <a:pt x="3665" y="1408"/>
                    <a:pt x="8057" y="-1"/>
                    <a:pt x="12563" y="0"/>
                  </a:cubicBezTo>
                  <a:cubicBezTo>
                    <a:pt x="19505" y="0"/>
                    <a:pt x="26025" y="3337"/>
                    <a:pt x="30084" y="8969"/>
                  </a:cubicBezTo>
                  <a:lnTo>
                    <a:pt x="12563" y="21600"/>
                  </a:lnTo>
                  <a:close/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rc 9"/>
            <p:cNvSpPr>
              <a:spLocks/>
            </p:cNvSpPr>
            <p:nvPr/>
          </p:nvSpPr>
          <p:spPr bwMode="auto">
            <a:xfrm rot="9414549" flipH="1">
              <a:off x="1976" y="2448"/>
              <a:ext cx="1336" cy="672"/>
            </a:xfrm>
            <a:custGeom>
              <a:avLst/>
              <a:gdLst>
                <a:gd name="T0" fmla="*/ 0 w 30085"/>
                <a:gd name="T1" fmla="*/ 125 h 21600"/>
                <a:gd name="T2" fmla="*/ 1336 w 30085"/>
                <a:gd name="T3" fmla="*/ 279 h 21600"/>
                <a:gd name="T4" fmla="*/ 558 w 30085"/>
                <a:gd name="T5" fmla="*/ 672 h 21600"/>
                <a:gd name="T6" fmla="*/ 0 60000 65536"/>
                <a:gd name="T7" fmla="*/ 0 60000 65536"/>
                <a:gd name="T8" fmla="*/ 0 60000 65536"/>
                <a:gd name="T9" fmla="*/ 0 w 30085"/>
                <a:gd name="T10" fmla="*/ 0 h 21600"/>
                <a:gd name="T11" fmla="*/ 30085 w 300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85" h="21600" fill="none" extrusionOk="0">
                  <a:moveTo>
                    <a:pt x="0" y="4029"/>
                  </a:moveTo>
                  <a:cubicBezTo>
                    <a:pt x="3665" y="1408"/>
                    <a:pt x="8057" y="-1"/>
                    <a:pt x="12563" y="0"/>
                  </a:cubicBezTo>
                  <a:cubicBezTo>
                    <a:pt x="19505" y="0"/>
                    <a:pt x="26025" y="3337"/>
                    <a:pt x="30084" y="8969"/>
                  </a:cubicBezTo>
                </a:path>
                <a:path w="30085" h="21600" stroke="0" extrusionOk="0">
                  <a:moveTo>
                    <a:pt x="0" y="4029"/>
                  </a:moveTo>
                  <a:cubicBezTo>
                    <a:pt x="3665" y="1408"/>
                    <a:pt x="8057" y="-1"/>
                    <a:pt x="12563" y="0"/>
                  </a:cubicBezTo>
                  <a:cubicBezTo>
                    <a:pt x="19505" y="0"/>
                    <a:pt x="26025" y="3337"/>
                    <a:pt x="30084" y="8969"/>
                  </a:cubicBezTo>
                  <a:lnTo>
                    <a:pt x="12563" y="21600"/>
                  </a:lnTo>
                  <a:close/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rc 10"/>
            <p:cNvSpPr>
              <a:spLocks/>
            </p:cNvSpPr>
            <p:nvPr/>
          </p:nvSpPr>
          <p:spPr bwMode="auto">
            <a:xfrm rot="11766083" flipH="1">
              <a:off x="1784" y="2124"/>
              <a:ext cx="1336" cy="672"/>
            </a:xfrm>
            <a:custGeom>
              <a:avLst/>
              <a:gdLst>
                <a:gd name="T0" fmla="*/ 0 w 30085"/>
                <a:gd name="T1" fmla="*/ 125 h 21600"/>
                <a:gd name="T2" fmla="*/ 1336 w 30085"/>
                <a:gd name="T3" fmla="*/ 279 h 21600"/>
                <a:gd name="T4" fmla="*/ 558 w 30085"/>
                <a:gd name="T5" fmla="*/ 672 h 21600"/>
                <a:gd name="T6" fmla="*/ 0 60000 65536"/>
                <a:gd name="T7" fmla="*/ 0 60000 65536"/>
                <a:gd name="T8" fmla="*/ 0 60000 65536"/>
                <a:gd name="T9" fmla="*/ 0 w 30085"/>
                <a:gd name="T10" fmla="*/ 0 h 21600"/>
                <a:gd name="T11" fmla="*/ 30085 w 300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85" h="21600" fill="none" extrusionOk="0">
                  <a:moveTo>
                    <a:pt x="0" y="4029"/>
                  </a:moveTo>
                  <a:cubicBezTo>
                    <a:pt x="3665" y="1408"/>
                    <a:pt x="8057" y="-1"/>
                    <a:pt x="12563" y="0"/>
                  </a:cubicBezTo>
                  <a:cubicBezTo>
                    <a:pt x="19505" y="0"/>
                    <a:pt x="26025" y="3337"/>
                    <a:pt x="30084" y="8969"/>
                  </a:cubicBezTo>
                </a:path>
                <a:path w="30085" h="21600" stroke="0" extrusionOk="0">
                  <a:moveTo>
                    <a:pt x="0" y="4029"/>
                  </a:moveTo>
                  <a:cubicBezTo>
                    <a:pt x="3665" y="1408"/>
                    <a:pt x="8057" y="-1"/>
                    <a:pt x="12563" y="0"/>
                  </a:cubicBezTo>
                  <a:cubicBezTo>
                    <a:pt x="19505" y="0"/>
                    <a:pt x="26025" y="3337"/>
                    <a:pt x="30084" y="8969"/>
                  </a:cubicBezTo>
                  <a:lnTo>
                    <a:pt x="12563" y="21600"/>
                  </a:lnTo>
                  <a:close/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1" descr="hurrica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52" y="2112"/>
              <a:ext cx="81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/>
        </p:nvSpPr>
        <p:spPr>
          <a:xfrm>
            <a:off x="1752600" y="90607"/>
            <a:ext cx="5556329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TYPHOONS</a:t>
            </a:r>
          </a:p>
          <a:p>
            <a:pPr algn="ctr"/>
            <a:r>
              <a:rPr lang="en-U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January-November</a:t>
            </a:r>
            <a:endParaRPr lang="en-U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41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392-beach_pptbackground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n 2"/>
          <p:cNvSpPr/>
          <p:nvPr/>
        </p:nvSpPr>
        <p:spPr>
          <a:xfrm flipH="1">
            <a:off x="0" y="76200"/>
            <a:ext cx="1600200" cy="1447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ttps://encrypted-tbn3.gstatic.com/images?q=tbn:ANd9GcQhsi5ITS-Fas965nT4u1SbQ29D7TD0xfqR8S6A2RJQ83Y6doxvyQ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BD3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8610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	The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SHINe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Program has the</a:t>
            </a:r>
          </a:p>
          <a:p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			    following objectives…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1905000" y="2209800"/>
            <a:ext cx="6705600" cy="3352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Monitoring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Warning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Forecasting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and other services…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satpic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29200" y="228600"/>
            <a:ext cx="28647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JANUARY</a:t>
            </a:r>
          </a:p>
          <a:p>
            <a:pPr algn="ctr"/>
            <a:endParaRPr lang="en-US" sz="5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5240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-AURING</a:t>
            </a:r>
          </a:p>
          <a:p>
            <a:pPr algn="ctr"/>
            <a:endParaRPr lang="en-US" sz="36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-BISING</a:t>
            </a:r>
            <a:endParaRPr lang="en-US" sz="3600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3733800"/>
            <a:ext cx="3206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FEBRUARY</a:t>
            </a:r>
            <a:endParaRPr lang="en-US" sz="5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366331" y="5334000"/>
            <a:ext cx="2253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-CRISING</a:t>
            </a:r>
            <a:endParaRPr lang="en-US" sz="4000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tpic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76800" y="381000"/>
            <a:ext cx="3962400" cy="59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MARCH</a:t>
            </a:r>
          </a:p>
          <a:p>
            <a:pPr algn="ctr"/>
            <a:r>
              <a:rPr lang="en-US" sz="4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None</a:t>
            </a:r>
          </a:p>
          <a:p>
            <a:pPr algn="ctr"/>
            <a:endParaRPr lang="en-US" sz="4400" b="1" cap="none" spc="0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APRIL</a:t>
            </a:r>
            <a:endParaRPr lang="en-US" sz="5400" b="1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None</a:t>
            </a:r>
          </a:p>
          <a:p>
            <a:pPr algn="ctr"/>
            <a:endParaRPr lang="en-US" sz="4400" b="1" cap="none" spc="0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MAY</a:t>
            </a:r>
            <a:endParaRPr lang="en-US" sz="5400" b="1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4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None</a:t>
            </a:r>
            <a:endParaRPr lang="en-US" sz="4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atpic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38200" y="-76200"/>
            <a:ext cx="28071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parajita" pitchFamily="34" charset="0"/>
                <a:cs typeface="Aparajita" pitchFamily="34" charset="0"/>
              </a:rPr>
              <a:t>JUNE</a:t>
            </a:r>
            <a:endParaRPr lang="en-US" sz="96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41931" y="1524000"/>
            <a:ext cx="309186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-DANTE</a:t>
            </a:r>
          </a:p>
          <a:p>
            <a:pPr algn="ctr"/>
            <a:endParaRPr lang="en-US" sz="44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-EMONG</a:t>
            </a:r>
          </a:p>
          <a:p>
            <a:pPr algn="ctr"/>
            <a:endParaRPr lang="en-US" sz="44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-FABIAN</a:t>
            </a:r>
          </a:p>
          <a:p>
            <a:pPr algn="ctr"/>
            <a:endParaRPr lang="en-US" sz="44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-GORIO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5105400" y="5486400"/>
            <a:ext cx="3581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" name="Picture 2" descr="satpic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152400"/>
            <a:ext cx="24472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JULY</a:t>
            </a:r>
            <a:endParaRPr lang="en-US" sz="96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33400" y="1905000"/>
            <a:ext cx="36252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Book Antiqua" pitchFamily="18" charset="0"/>
              </a:rPr>
              <a:t>-JUANING</a:t>
            </a:r>
          </a:p>
          <a:p>
            <a:endParaRPr lang="en-US" sz="54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5400" dirty="0" smtClean="0">
                <a:solidFill>
                  <a:srgbClr val="FF0000"/>
                </a:solidFill>
                <a:latin typeface="Book Antiqua" pitchFamily="18" charset="0"/>
              </a:rPr>
              <a:t>-ISANG</a:t>
            </a:r>
          </a:p>
          <a:p>
            <a:endParaRPr lang="en-US" sz="54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5400" dirty="0" smtClean="0">
                <a:solidFill>
                  <a:srgbClr val="FF0000"/>
                </a:solidFill>
                <a:latin typeface="Book Antiqua" pitchFamily="18" charset="0"/>
              </a:rPr>
              <a:t>-JOLINA</a:t>
            </a:r>
            <a:endParaRPr lang="en-US" sz="54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PAT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0" y="76200"/>
            <a:ext cx="56380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" pitchFamily="18" charset="0"/>
              </a:rPr>
              <a:t>AUGUST</a:t>
            </a:r>
            <a:endParaRPr lang="en-US" sz="96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entury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447800"/>
            <a:ext cx="22299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KIKO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505200"/>
            <a:ext cx="36758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LABUYO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2286000"/>
            <a:ext cx="34996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chemeClr val="accent3"/>
                </a:solidFill>
              </a:rPr>
              <a:t>NANDO</a:t>
            </a:r>
            <a:endParaRPr lang="en-US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4724400"/>
            <a:ext cx="38843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MARING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ATH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74593" y="352961"/>
            <a:ext cx="68788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" pitchFamily="18" charset="0"/>
              </a:rPr>
              <a:t>SEPTEMBER</a:t>
            </a:r>
            <a:endParaRPr lang="en-US" sz="8000" b="1" cap="none" spc="0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entury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981200"/>
            <a:ext cx="30034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ODETTE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3276600"/>
            <a:ext cx="2760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PAULO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876800"/>
            <a:ext cx="34467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QUEBEN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TH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3810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OCTOBER</a:t>
            </a:r>
            <a:endParaRPr lang="en-US" sz="88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3987" y="1896070"/>
            <a:ext cx="24961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RAMIL</a:t>
            </a:r>
            <a:endParaRPr lang="en-US" sz="66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1905000"/>
            <a:ext cx="22903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SANTI</a:t>
            </a:r>
            <a:endParaRPr lang="en-US" sz="66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3505200"/>
            <a:ext cx="19591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TINO</a:t>
            </a:r>
            <a:endParaRPr lang="en-US" sz="66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334000"/>
            <a:ext cx="30623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URDUJA</a:t>
            </a:r>
            <a:endParaRPr lang="en-US" sz="66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5334000"/>
            <a:ext cx="23334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VINTA</a:t>
            </a:r>
            <a:endParaRPr lang="en-US" sz="66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TH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6800" y="304800"/>
            <a:ext cx="71288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" pitchFamily="18" charset="0"/>
              </a:rPr>
              <a:t>NOVEMBER</a:t>
            </a:r>
            <a:endParaRPr lang="en-US" sz="88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entury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905000"/>
            <a:ext cx="3581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WILMA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3657600"/>
            <a:ext cx="44498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rbel" pitchFamily="34" charset="0"/>
              </a:rPr>
              <a:t>YOLANDA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181600"/>
            <a:ext cx="41040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accent3"/>
                </a:solidFill>
                <a:latin typeface="Corbel" pitchFamily="34" charset="0"/>
              </a:rPr>
              <a:t>ZORAIDA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$Recycle.Bin\S-1-5-21-2734698091-625069725-3387682287-1000\$RDFIW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3657600" cy="2514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" name="Picture 4" descr="C:\Users\user\Documents\Photo09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0"/>
            <a:ext cx="3886200" cy="2819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6" name="Picture 5" descr="C:\Users\user\Documents\Photo08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7" name="Picture 6" descr="https://encrypted-tbn3.gstatic.com/images?q=tbn:ANd9GcQhsi5ITS-Fas965nT4u1SbQ29D7TD0xfqR8S6A2RJQ83Y6doxvyQ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3434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76200"/>
            <a:ext cx="861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33CC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Thank You for listening!!!</a:t>
            </a:r>
            <a:endParaRPr lang="en-US" sz="5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33CCFF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4114800" y="1295400"/>
            <a:ext cx="4495800" cy="24384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Century" pitchFamily="18" charset="0"/>
              </a:rPr>
              <a:t>“Take care of Nature and it will take care of  	You…”</a:t>
            </a:r>
            <a:endParaRPr lang="en-US" sz="2800" dirty="0">
              <a:solidFill>
                <a:srgbClr val="0070C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thingstolookathigh.com/wp-content/uploads/2011/04/OuterSpace-beac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233571"/>
            <a:ext cx="7010400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300" b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SHINe</a:t>
            </a:r>
            <a:r>
              <a:rPr lang="en-US" sz="63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 Officers</a:t>
            </a:r>
            <a:endParaRPr lang="en-US" sz="63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5" descr="https://encrypted-tbn3.gstatic.com/images?q=tbn:ANd9GcTt9rGnpPf5eSckNuKdg11ARzbo5KvF8vPqvdl9_G6tOyxh-bLN1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914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Elephant" pitchFamily="18" charset="0"/>
              </a:rPr>
              <a:t>President:</a:t>
            </a:r>
            <a:r>
              <a:rPr lang="en-US" sz="2400" dirty="0" smtClean="0">
                <a:solidFill>
                  <a:srgbClr val="FFFF00"/>
                </a:solidFill>
                <a:latin typeface="Elephant" pitchFamily="18" charset="0"/>
              </a:rPr>
              <a:t>			</a:t>
            </a:r>
            <a:r>
              <a:rPr lang="en-US" sz="2400" dirty="0" err="1" smtClean="0">
                <a:solidFill>
                  <a:srgbClr val="FFFF00"/>
                </a:solidFill>
                <a:latin typeface="Elephant" pitchFamily="18" charset="0"/>
              </a:rPr>
              <a:t>Archy</a:t>
            </a:r>
            <a:r>
              <a:rPr lang="en-US" sz="2400" dirty="0" smtClean="0">
                <a:solidFill>
                  <a:srgbClr val="FFFF00"/>
                </a:solidFill>
                <a:latin typeface="Elephant" pitchFamily="18" charset="0"/>
              </a:rPr>
              <a:t> Valencia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Elephant" pitchFamily="18" charset="0"/>
              </a:rPr>
              <a:t>Vice President:</a:t>
            </a:r>
            <a:r>
              <a:rPr lang="en-US" sz="2400" dirty="0" smtClean="0">
                <a:solidFill>
                  <a:srgbClr val="FF0000"/>
                </a:solidFill>
                <a:latin typeface="Elephant" pitchFamily="18" charset="0"/>
              </a:rPr>
              <a:t>		Trixie Sarmiento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Elephant" pitchFamily="18" charset="0"/>
              </a:rPr>
              <a:t>Secretary:</a:t>
            </a:r>
            <a:r>
              <a:rPr lang="en-US" sz="2400" dirty="0" smtClean="0">
                <a:solidFill>
                  <a:schemeClr val="bg1"/>
                </a:solidFill>
                <a:latin typeface="Elephant" pitchFamily="18" charset="0"/>
              </a:rPr>
              <a:t>			Coleen Alexis del </a:t>
            </a:r>
            <a:r>
              <a:rPr lang="en-US" sz="2400" dirty="0" err="1" smtClean="0">
                <a:solidFill>
                  <a:schemeClr val="bg1"/>
                </a:solidFill>
                <a:latin typeface="Elephant" pitchFamily="18" charset="0"/>
              </a:rPr>
              <a:t>Mundo</a:t>
            </a:r>
            <a:endParaRPr lang="en-US" sz="2400" dirty="0" smtClean="0">
              <a:solidFill>
                <a:schemeClr val="bg1"/>
              </a:solidFill>
              <a:latin typeface="Elephant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66"/>
                </a:solidFill>
                <a:latin typeface="Elephant" pitchFamily="18" charset="0"/>
              </a:rPr>
              <a:t>Treasurer:	</a:t>
            </a:r>
            <a:r>
              <a:rPr lang="en-US" sz="2400" dirty="0" smtClean="0">
                <a:solidFill>
                  <a:srgbClr val="FF0066"/>
                </a:solidFill>
                <a:latin typeface="Elephant" pitchFamily="18" charset="0"/>
              </a:rPr>
              <a:t>		Sophia </a:t>
            </a:r>
            <a:r>
              <a:rPr lang="en-US" sz="2400" dirty="0" err="1" smtClean="0">
                <a:solidFill>
                  <a:srgbClr val="FF0066"/>
                </a:solidFill>
                <a:latin typeface="Elephant" pitchFamily="18" charset="0"/>
              </a:rPr>
              <a:t>Legasca</a:t>
            </a:r>
            <a:endParaRPr lang="en-US" sz="2400" dirty="0" smtClean="0">
              <a:solidFill>
                <a:srgbClr val="FF0066"/>
              </a:solidFill>
              <a:latin typeface="Elephant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1BD331"/>
                </a:solidFill>
                <a:latin typeface="Elephant" pitchFamily="18" charset="0"/>
              </a:rPr>
              <a:t>Auditor:</a:t>
            </a:r>
            <a:r>
              <a:rPr lang="en-US" sz="2400" dirty="0" smtClean="0">
                <a:solidFill>
                  <a:srgbClr val="1BD331"/>
                </a:solidFill>
                <a:latin typeface="Elephant" pitchFamily="18" charset="0"/>
              </a:rPr>
              <a:t>			Sheena </a:t>
            </a:r>
            <a:r>
              <a:rPr lang="en-US" sz="2400" dirty="0" err="1" smtClean="0">
                <a:solidFill>
                  <a:srgbClr val="1BD331"/>
                </a:solidFill>
                <a:latin typeface="Elephant" pitchFamily="18" charset="0"/>
              </a:rPr>
              <a:t>Coleene</a:t>
            </a:r>
            <a:r>
              <a:rPr lang="en-US" sz="2400" dirty="0" smtClean="0">
                <a:solidFill>
                  <a:srgbClr val="1BD331"/>
                </a:solidFill>
                <a:latin typeface="Elephant" pitchFamily="18" charset="0"/>
              </a:rPr>
              <a:t> de Guzman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33CCFF"/>
                </a:solidFill>
                <a:latin typeface="Elephant" pitchFamily="18" charset="0"/>
              </a:rPr>
              <a:t>Creative Staff:</a:t>
            </a:r>
            <a:r>
              <a:rPr lang="en-US" sz="2400" dirty="0" smtClean="0">
                <a:solidFill>
                  <a:srgbClr val="33CCFF"/>
                </a:solidFill>
                <a:latin typeface="Elephant" pitchFamily="18" charset="0"/>
              </a:rPr>
              <a:t>		Angelica </a:t>
            </a:r>
            <a:r>
              <a:rPr lang="en-US" sz="2400" dirty="0" err="1" smtClean="0">
                <a:solidFill>
                  <a:srgbClr val="33CCFF"/>
                </a:solidFill>
                <a:latin typeface="Elephant" pitchFamily="18" charset="0"/>
              </a:rPr>
              <a:t>Ceralde</a:t>
            </a:r>
            <a:endParaRPr lang="en-US" sz="2400" dirty="0" smtClean="0">
              <a:solidFill>
                <a:srgbClr val="33CCFF"/>
              </a:solidFill>
              <a:latin typeface="Elephant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Elephant" pitchFamily="18" charset="0"/>
              </a:rPr>
              <a:t>Record Keeper:		</a:t>
            </a:r>
            <a:r>
              <a:rPr lang="en-US" sz="2400" dirty="0" smtClean="0">
                <a:solidFill>
                  <a:srgbClr val="FFC000"/>
                </a:solidFill>
                <a:latin typeface="Elephant" pitchFamily="18" charset="0"/>
              </a:rPr>
              <a:t>Rachelle Domingo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Elephant" pitchFamily="18" charset="0"/>
              </a:rPr>
              <a:t>Representatives:</a:t>
            </a:r>
            <a:endParaRPr lang="en-US" sz="2400" b="1" dirty="0">
              <a:solidFill>
                <a:srgbClr val="FFFF00"/>
              </a:solidFill>
              <a:latin typeface="Elephant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Elephant" pitchFamily="18" charset="0"/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Grade 7:</a:t>
            </a:r>
            <a:r>
              <a:rPr lang="en-US" sz="2400" dirty="0" smtClean="0">
                <a:solidFill>
                  <a:srgbClr val="FF0000"/>
                </a:solidFill>
                <a:latin typeface="Elephant" pitchFamily="18" charset="0"/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  <a:latin typeface="Elephant" pitchFamily="18" charset="0"/>
              </a:rPr>
              <a:t>Mariela</a:t>
            </a:r>
            <a:r>
              <a:rPr lang="en-US" sz="2400" dirty="0" smtClean="0">
                <a:solidFill>
                  <a:srgbClr val="FF0000"/>
                </a:solidFill>
                <a:latin typeface="Elephant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Elephant" pitchFamily="18" charset="0"/>
              </a:rPr>
              <a:t>Cabuhat</a:t>
            </a:r>
            <a:endParaRPr lang="en-US" sz="2400" dirty="0" smtClean="0">
              <a:solidFill>
                <a:srgbClr val="FF0000"/>
              </a:solidFill>
              <a:latin typeface="Elephant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Elephant" pitchFamily="18" charset="0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Grade 8:</a:t>
            </a:r>
            <a:r>
              <a:rPr lang="en-US" sz="2400" dirty="0" smtClean="0">
                <a:solidFill>
                  <a:schemeClr val="bg1"/>
                </a:solidFill>
                <a:latin typeface="Elephant" pitchFamily="18" charset="0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latin typeface="Elephant" pitchFamily="18" charset="0"/>
              </a:rPr>
              <a:t>Rc</a:t>
            </a:r>
            <a:r>
              <a:rPr lang="en-US" sz="240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Elephant" pitchFamily="18" charset="0"/>
              </a:rPr>
              <a:t>Simbaco</a:t>
            </a:r>
            <a:endParaRPr lang="en-US" sz="2400" dirty="0" smtClean="0">
              <a:solidFill>
                <a:schemeClr val="bg1"/>
              </a:solidFill>
              <a:latin typeface="Elephant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Elephant" pitchFamily="18" charset="0"/>
              </a:rPr>
              <a:t>	</a:t>
            </a:r>
            <a:r>
              <a:rPr lang="en-US" sz="2400" dirty="0" smtClean="0">
                <a:latin typeface="Elephant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3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rd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 Year:</a:t>
            </a:r>
            <a:r>
              <a:rPr lang="en-US" sz="2400" dirty="0" smtClean="0">
                <a:solidFill>
                  <a:srgbClr val="FFFF00"/>
                </a:solidFill>
                <a:latin typeface="Elephant" pitchFamily="18" charset="0"/>
              </a:rPr>
              <a:t>	</a:t>
            </a:r>
            <a:r>
              <a:rPr lang="en-US" sz="2400" dirty="0" err="1" smtClean="0">
                <a:solidFill>
                  <a:srgbClr val="FFFF00"/>
                </a:solidFill>
                <a:latin typeface="Elephant" pitchFamily="18" charset="0"/>
              </a:rPr>
              <a:t>Khya</a:t>
            </a:r>
            <a:r>
              <a:rPr lang="en-US" sz="2400" dirty="0" smtClean="0">
                <a:solidFill>
                  <a:srgbClr val="FFFF00"/>
                </a:solidFill>
                <a:latin typeface="Elephant" pitchFamily="18" charset="0"/>
              </a:rPr>
              <a:t> Rose Superior</a:t>
            </a:r>
          </a:p>
          <a:p>
            <a:pPr marL="0" indent="0">
              <a:buNone/>
            </a:pPr>
            <a:r>
              <a:rPr lang="en-US" sz="2400" dirty="0">
                <a:latin typeface="Elephant" pitchFamily="18" charset="0"/>
              </a:rPr>
              <a:t>	</a:t>
            </a:r>
            <a:r>
              <a:rPr lang="en-US" sz="2400" dirty="0" smtClean="0">
                <a:latin typeface="Elephant" pitchFamily="18" charset="0"/>
              </a:rPr>
              <a:t>	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4</a:t>
            </a:r>
            <a:r>
              <a:rPr lang="en-US" sz="2400" b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th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 Year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lephant" pitchFamily="18" charset="0"/>
              </a:rPr>
              <a:t>:	Aileen Mores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Elephant" pitchFamily="18" charset="0"/>
            </a:endParaRPr>
          </a:p>
        </p:txBody>
      </p:sp>
      <p:pic>
        <p:nvPicPr>
          <p:cNvPr id="8" name="Content Placeholder 5" descr="SH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06" y="0"/>
            <a:ext cx="1607894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1" y="2896850"/>
            <a:ext cx="8381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US" sz="7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HINe</a:t>
            </a:r>
            <a:r>
              <a:rPr lang="en-US" sz="86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en-US" sz="7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EMBERS</a:t>
            </a:r>
            <a:endParaRPr lang="en-US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 descr="C:\Users\user\Documents\Photo09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65014">
            <a:off x="6415028" y="570009"/>
            <a:ext cx="2424073" cy="1614177"/>
          </a:xfrm>
          <a:prstGeom prst="rect">
            <a:avLst/>
          </a:prstGeom>
          <a:noFill/>
        </p:spPr>
      </p:pic>
      <p:pic>
        <p:nvPicPr>
          <p:cNvPr id="1029" name="Picture 5" descr="C:\Users\user\Documents\Photo0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953000"/>
            <a:ext cx="2819400" cy="1676400"/>
          </a:xfrm>
          <a:prstGeom prst="rect">
            <a:avLst/>
          </a:prstGeom>
          <a:noFill/>
        </p:spPr>
      </p:pic>
      <p:pic>
        <p:nvPicPr>
          <p:cNvPr id="1030" name="Picture 6" descr="C:\Users\user\Documents\Photo08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130796">
            <a:off x="411678" y="573702"/>
            <a:ext cx="2382508" cy="1611071"/>
          </a:xfrm>
          <a:prstGeom prst="rect">
            <a:avLst/>
          </a:prstGeom>
          <a:noFill/>
        </p:spPr>
      </p:pic>
      <p:pic>
        <p:nvPicPr>
          <p:cNvPr id="1031" name="Picture 7" descr="C:\Users\user\Documents\Photo09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4953000"/>
            <a:ext cx="2971800" cy="1676400"/>
          </a:xfrm>
          <a:prstGeom prst="rect">
            <a:avLst/>
          </a:prstGeom>
          <a:noFill/>
        </p:spPr>
      </p:pic>
      <p:pic>
        <p:nvPicPr>
          <p:cNvPr id="1032" name="Picture 8" descr="C:\Users\user\Documents\Photo085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228600"/>
            <a:ext cx="2895600" cy="2590800"/>
          </a:xfrm>
          <a:prstGeom prst="rect">
            <a:avLst/>
          </a:prstGeom>
          <a:noFill/>
        </p:spPr>
      </p:pic>
      <p:pic>
        <p:nvPicPr>
          <p:cNvPr id="12" name="Content Placeholder 5" descr="SHIN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4114800"/>
            <a:ext cx="2209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Mariel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Ca</a:t>
            </a:r>
            <a:r>
              <a:rPr lang="en-US" sz="3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buhat</a:t>
            </a:r>
            <a:r>
              <a:rPr lang="en-US" sz="3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               </a:t>
            </a:r>
          </a:p>
          <a:p>
            <a:pPr>
              <a:buNone/>
            </a:pPr>
            <a:r>
              <a:rPr lang="en-US" sz="3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Kobe Olsen Gomez</a:t>
            </a:r>
          </a:p>
          <a:p>
            <a:pPr>
              <a:buNone/>
            </a:pPr>
            <a:r>
              <a:rPr lang="en-US" sz="3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Michael Joseph Gomez</a:t>
            </a:r>
          </a:p>
          <a:p>
            <a:pPr>
              <a:buNone/>
            </a:pPr>
            <a:r>
              <a:rPr lang="en-US" sz="3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Analiza</a:t>
            </a:r>
            <a:r>
              <a:rPr lang="en-US" sz="3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Silva</a:t>
            </a:r>
          </a:p>
          <a:p>
            <a:pPr>
              <a:buNone/>
            </a:pPr>
            <a:r>
              <a:rPr lang="en-US" sz="3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Morella Diane Silva</a:t>
            </a:r>
          </a:p>
          <a:p>
            <a:pPr>
              <a:buNone/>
            </a:pPr>
            <a:r>
              <a:rPr lang="en-US" sz="3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Diane Nicolle Angeles</a:t>
            </a:r>
          </a:p>
          <a:p>
            <a:pPr>
              <a:buNone/>
            </a:pPr>
            <a:r>
              <a:rPr lang="en-US" sz="3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June Chico</a:t>
            </a:r>
          </a:p>
          <a:p>
            <a:pPr>
              <a:buNone/>
            </a:pPr>
            <a:r>
              <a:rPr lang="en-US" sz="3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Kyana</a:t>
            </a:r>
            <a:r>
              <a:rPr lang="en-US" sz="3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Rie</a:t>
            </a:r>
            <a:r>
              <a:rPr lang="en-US" sz="3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Zyka</a:t>
            </a:r>
            <a:r>
              <a:rPr lang="en-US" sz="3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Superior</a:t>
            </a:r>
          </a:p>
          <a:p>
            <a:pPr>
              <a:buNone/>
            </a:pPr>
            <a:r>
              <a:rPr lang="en-US" sz="3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Danica</a:t>
            </a:r>
            <a:r>
              <a:rPr lang="en-US" sz="3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Angel </a:t>
            </a:r>
            <a:r>
              <a:rPr lang="en-US" sz="3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Anib</a:t>
            </a:r>
            <a:endParaRPr lang="en-US" sz="38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3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Irish Nicole </a:t>
            </a:r>
            <a:r>
              <a:rPr lang="en-US" sz="3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Lacanilao</a:t>
            </a:r>
            <a:endParaRPr lang="en-US" sz="38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>
              <a:buNone/>
            </a:pPr>
            <a:endParaRPr lang="en-US" sz="3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 smtClean="0">
                <a:solidFill>
                  <a:srgbClr val="FF0000"/>
                </a:solidFill>
                <a:latin typeface="Comic Sans MS" pitchFamily="66" charset="0"/>
              </a:rPr>
              <a:t>GRADE 7 Members</a:t>
            </a:r>
            <a:r>
              <a:rPr lang="en-US" sz="54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en-US" sz="5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" name="Picture 5" descr="C:\Users\user\Documents\Photo0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962400" cy="4724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rgbClr val="FFC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GRADE 8 Members</a:t>
            </a:r>
            <a:br>
              <a:rPr lang="en-US" sz="60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</a:b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997839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Sophia Marie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Lagacasa</a:t>
            </a:r>
            <a:endParaRPr lang="en-US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gency FB" pitchFamily="34" charset="0"/>
            </a:endParaRPr>
          </a:p>
          <a:p>
            <a:pPr algn="just"/>
            <a:r>
              <a:rPr lang="en-US" sz="28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Rc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Simbaco</a:t>
            </a:r>
            <a:endParaRPr lang="en-US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gency FB" pitchFamily="34" charset="0"/>
            </a:endParaRPr>
          </a:p>
          <a:p>
            <a:pPr algn="just"/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Jazzy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Channae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Batan</a:t>
            </a:r>
            <a:endParaRPr lang="en-US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gency FB" pitchFamily="34" charset="0"/>
            </a:endParaRPr>
          </a:p>
          <a:p>
            <a:pPr algn="just"/>
            <a:r>
              <a:rPr lang="en-US" sz="28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Nhoreyn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Maglaque</a:t>
            </a:r>
            <a:endParaRPr lang="en-US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gency FB" pitchFamily="34" charset="0"/>
            </a:endParaRPr>
          </a:p>
          <a:p>
            <a:pPr algn="just"/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Hannah Santos</a:t>
            </a:r>
          </a:p>
          <a:p>
            <a:pPr algn="just"/>
            <a:r>
              <a:rPr lang="en-US" sz="28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Keyc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Silverio</a:t>
            </a:r>
            <a:endParaRPr lang="en-US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gency FB" pitchFamily="34" charset="0"/>
            </a:endParaRPr>
          </a:p>
          <a:p>
            <a:pPr algn="just"/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Rachelle Domingo</a:t>
            </a:r>
          </a:p>
          <a:p>
            <a:pPr algn="just"/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Jeremy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Lazaro</a:t>
            </a:r>
            <a:endParaRPr lang="en-US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gency FB" pitchFamily="34" charset="0"/>
            </a:endParaRPr>
          </a:p>
          <a:p>
            <a:pPr algn="just"/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Scott Bryan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Sicula</a:t>
            </a:r>
            <a:endParaRPr lang="en-US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gency FB" pitchFamily="34" charset="0"/>
            </a:endParaRPr>
          </a:p>
          <a:p>
            <a:pPr algn="just"/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John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Eyrald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Guttierez</a:t>
            </a:r>
            <a:endParaRPr lang="en-U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gency FB" pitchFamily="34" charset="0"/>
            </a:endParaRPr>
          </a:p>
        </p:txBody>
      </p:sp>
      <p:pic>
        <p:nvPicPr>
          <p:cNvPr id="6" name="Picture 7" descr="C:\Users\user\Documents\Photo0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3962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52400"/>
            <a:ext cx="7620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7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Third Year Members</a:t>
            </a:r>
            <a:endParaRPr lang="en-US" sz="5700" b="1" dirty="0">
              <a:ln w="11430"/>
              <a:solidFill>
                <a:srgbClr val="FF0000"/>
              </a:solidFill>
              <a:effectLst>
                <a:glow rad="101600">
                  <a:schemeClr val="accent2">
                    <a:lumMod val="75000"/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64490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Angelica </a:t>
            </a:r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Ceralde</a:t>
            </a:r>
            <a:endParaRPr lang="en-US" sz="2800" b="1" dirty="0" smtClean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  <a:p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Isaac Zoe San Gabriel</a:t>
            </a:r>
          </a:p>
          <a:p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Khya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Rose Kyla Superior</a:t>
            </a:r>
          </a:p>
          <a:p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Jessica </a:t>
            </a:r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Pelayo</a:t>
            </a:r>
            <a:endParaRPr lang="en-US" sz="2800" b="1" dirty="0" smtClean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  <a:p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Marlyn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Magcalas</a:t>
            </a:r>
            <a:endParaRPr lang="en-US" sz="2800" b="1" dirty="0" smtClean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  <a:p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Noelle Santiago</a:t>
            </a:r>
          </a:p>
          <a:p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Edriz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Capalad</a:t>
            </a:r>
            <a:endParaRPr lang="en-US" sz="2800" b="1" dirty="0" smtClean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  <a:p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Cielo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Princess </a:t>
            </a:r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Nazar</a:t>
            </a:r>
            <a:endParaRPr lang="en-US" sz="2800" b="1" dirty="0" smtClean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  <a:p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Reymar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Audrey </a:t>
            </a:r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Manalili</a:t>
            </a:r>
            <a:endParaRPr lang="en-US" sz="2800" b="1" dirty="0" smtClean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  <a:p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Jelyn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Gonzales</a:t>
            </a:r>
          </a:p>
          <a:p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Krista </a:t>
            </a:r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Maniquiz</a:t>
            </a:r>
            <a:endParaRPr lang="en-US" sz="28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7" name="Picture 4" descr="C:\Users\user\Documents\Photo0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71600"/>
            <a:ext cx="3886200" cy="2514600"/>
          </a:xfrm>
          <a:prstGeom prst="rect">
            <a:avLst/>
          </a:prstGeom>
          <a:noFill/>
        </p:spPr>
      </p:pic>
      <p:pic>
        <p:nvPicPr>
          <p:cNvPr id="8" name="Picture 3" descr="C:\Users\user\Documents\Photo0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14800"/>
            <a:ext cx="3962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477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Fourth Year Members</a:t>
            </a:r>
            <a:endParaRPr lang="en-US" sz="6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290221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Archy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 Valencia</a:t>
            </a: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Sheena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Coleene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 de Guzman</a:t>
            </a: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Kimberly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Manalili</a:t>
            </a:r>
            <a:endParaRPr lang="en-US" sz="2800" b="1" dirty="0" smtClean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Comic Sans MS" pitchFamily="66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Trixie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 Ann Sarmiento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Jhocel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Tecson</a:t>
            </a:r>
            <a:endParaRPr lang="en-US" sz="2800" b="1" dirty="0" smtClean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Comic Sans MS" pitchFamily="66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Jocel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 Ann San Gabriel</a:t>
            </a: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Aileen Mores</a:t>
            </a: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Ervin Jay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Palomo</a:t>
            </a:r>
            <a:endParaRPr lang="en-US" sz="2800" b="1" dirty="0" smtClean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Coleen Alexis del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Mundo</a:t>
            </a:r>
            <a:endParaRPr lang="en-US" sz="2800" b="1" dirty="0" smtClean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Comic Sans MS" pitchFamily="66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Meekah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Mananghaya</a:t>
            </a:r>
            <a:endParaRPr lang="en-US" sz="2800" b="1" dirty="0" smtClean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Cassandra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Amoranto</a:t>
            </a:r>
            <a:endParaRPr lang="en-US" sz="2800" b="1" dirty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7" name="Picture 6" descr="C:\Users\user\Documents\Photo0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191000" cy="5040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4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571</Words>
  <Application>Microsoft Office PowerPoint</Application>
  <PresentationFormat>On-screen Show (4:3)</PresentationFormat>
  <Paragraphs>180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SHINe PRESENTATION</vt:lpstr>
      <vt:lpstr>Slide 2</vt:lpstr>
      <vt:lpstr>Slide 3</vt:lpstr>
      <vt:lpstr>Slide 4</vt:lpstr>
      <vt:lpstr>Slide 5</vt:lpstr>
      <vt:lpstr>GRADE 7 Members </vt:lpstr>
      <vt:lpstr>GRADE 8 Members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SHINe PRESENTATION</dc:title>
  <dc:creator>user</dc:creator>
  <cp:lastModifiedBy>user</cp:lastModifiedBy>
  <cp:revision>119</cp:revision>
  <dcterms:created xsi:type="dcterms:W3CDTF">2006-08-16T00:00:00Z</dcterms:created>
  <dcterms:modified xsi:type="dcterms:W3CDTF">2013-11-29T00:35:54Z</dcterms:modified>
</cp:coreProperties>
</file>