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6" r:id="rId2"/>
    <p:sldId id="257" r:id="rId3"/>
    <p:sldId id="262" r:id="rId4"/>
    <p:sldId id="256" r:id="rId5"/>
    <p:sldId id="258" r:id="rId6"/>
    <p:sldId id="259" r:id="rId7"/>
    <p:sldId id="260" r:id="rId8"/>
    <p:sldId id="261" r:id="rId9"/>
    <p:sldId id="265" r:id="rId10"/>
    <p:sldId id="266" r:id="rId11"/>
    <p:sldId id="287" r:id="rId12"/>
    <p:sldId id="269" r:id="rId13"/>
    <p:sldId id="270" r:id="rId14"/>
    <p:sldId id="271" r:id="rId15"/>
    <p:sldId id="290" r:id="rId16"/>
    <p:sldId id="272" r:id="rId17"/>
    <p:sldId id="291" r:id="rId18"/>
    <p:sldId id="273" r:id="rId19"/>
    <p:sldId id="292" r:id="rId20"/>
    <p:sldId id="293" r:id="rId21"/>
    <p:sldId id="294" r:id="rId22"/>
    <p:sldId id="288" r:id="rId23"/>
    <p:sldId id="289" r:id="rId24"/>
    <p:sldId id="29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24" autoAdjust="0"/>
  </p:normalViewPr>
  <p:slideViewPr>
    <p:cSldViewPr>
      <p:cViewPr>
        <p:scale>
          <a:sx n="49" d="100"/>
          <a:sy n="49" d="100"/>
        </p:scale>
        <p:origin x="-1262" y="-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image" Target="../media/image7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image" Target="../media/image7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AVIC\Documents\raingauge%20reading.xlsx" TargetMode="External"/><Relationship Id="rId1" Type="http://schemas.openxmlformats.org/officeDocument/2006/relationships/image" Target="../media/image7.jpe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image" Target="../media/image7.jpeg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image" Target="../media/image7.jpeg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image" Target="../media/image7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PH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Rain gauge Reading For the Month of June</a:t>
            </a:r>
            <a:endParaRPr lang="en-US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Reading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pictureOptions>
            <c:pictureFormat val="stack"/>
          </c:pictureOptions>
          <c:dLbls>
            <c:showVal val="1"/>
          </c:dLbls>
          <c:cat>
            <c:multiLvlStrRef>
              <c:f>Sheet1!$A$2:$B$13</c:f>
              <c:multiLvlStrCache>
                <c:ptCount val="12"/>
                <c:lvl>
                  <c:pt idx="0">
                    <c:v>9:34 AM</c:v>
                  </c:pt>
                  <c:pt idx="1">
                    <c:v>5:32 AM</c:v>
                  </c:pt>
                  <c:pt idx="2">
                    <c:v>2:30 PM</c:v>
                  </c:pt>
                  <c:pt idx="3">
                    <c:v>2:43 PM</c:v>
                  </c:pt>
                  <c:pt idx="4">
                    <c:v>1:20 PM</c:v>
                  </c:pt>
                  <c:pt idx="5">
                    <c:v>1:42 PM</c:v>
                  </c:pt>
                  <c:pt idx="6">
                    <c:v>2:20 PM</c:v>
                  </c:pt>
                  <c:pt idx="7">
                    <c:v>5:29 AM</c:v>
                  </c:pt>
                  <c:pt idx="8">
                    <c:v>9:11 AM</c:v>
                  </c:pt>
                  <c:pt idx="9">
                    <c:v>10:19 AM</c:v>
                  </c:pt>
                  <c:pt idx="10">
                    <c:v>5:33 AM</c:v>
                  </c:pt>
                  <c:pt idx="11">
                    <c:v>8:00 PM</c:v>
                  </c:pt>
                </c:lvl>
                <c:lvl>
                  <c:pt idx="0">
                    <c:v>6-Jun</c:v>
                  </c:pt>
                  <c:pt idx="1">
                    <c:v>13-Jun</c:v>
                  </c:pt>
                  <c:pt idx="2">
                    <c:v>14-Jun</c:v>
                  </c:pt>
                  <c:pt idx="3">
                    <c:v>14-Jun</c:v>
                  </c:pt>
                  <c:pt idx="4">
                    <c:v>18-Jun</c:v>
                  </c:pt>
                  <c:pt idx="5">
                    <c:v>18-Jun</c:v>
                  </c:pt>
                  <c:pt idx="6">
                    <c:v>18-Jun</c:v>
                  </c:pt>
                  <c:pt idx="7">
                    <c:v>19-Jun</c:v>
                  </c:pt>
                  <c:pt idx="8">
                    <c:v>19-Jun</c:v>
                  </c:pt>
                  <c:pt idx="9">
                    <c:v>19-Jun</c:v>
                  </c:pt>
                  <c:pt idx="10">
                    <c:v>20-Jun</c:v>
                  </c:pt>
                  <c:pt idx="11">
                    <c:v>29-Jun</c:v>
                  </c:pt>
                </c:lvl>
              </c:multiLvlStrCache>
            </c:multiLvl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</c:v>
                </c:pt>
                <c:pt idx="1">
                  <c:v>74</c:v>
                </c:pt>
                <c:pt idx="2">
                  <c:v>1</c:v>
                </c:pt>
                <c:pt idx="3">
                  <c:v>13</c:v>
                </c:pt>
                <c:pt idx="4">
                  <c:v>10</c:v>
                </c:pt>
                <c:pt idx="5">
                  <c:v>11</c:v>
                </c:pt>
                <c:pt idx="6">
                  <c:v>108</c:v>
                </c:pt>
                <c:pt idx="7">
                  <c:v>58</c:v>
                </c:pt>
                <c:pt idx="8">
                  <c:v>16</c:v>
                </c:pt>
                <c:pt idx="9">
                  <c:v>56</c:v>
                </c:pt>
                <c:pt idx="10">
                  <c:v>47</c:v>
                </c:pt>
                <c:pt idx="11">
                  <c:v>398</c:v>
                </c:pt>
              </c:numCache>
            </c:numRef>
          </c:val>
        </c:ser>
        <c:shape val="box"/>
        <c:axId val="85523072"/>
        <c:axId val="60187008"/>
        <c:axId val="0"/>
      </c:bar3DChart>
      <c:catAx>
        <c:axId val="85523072"/>
        <c:scaling>
          <c:orientation val="minMax"/>
        </c:scaling>
        <c:axPos val="b"/>
        <c:tickLblPos val="nextTo"/>
        <c:crossAx val="60187008"/>
        <c:crosses val="autoZero"/>
        <c:auto val="1"/>
        <c:lblAlgn val="ctr"/>
        <c:lblOffset val="100"/>
      </c:catAx>
      <c:valAx>
        <c:axId val="60187008"/>
        <c:scaling>
          <c:orientation val="minMax"/>
        </c:scaling>
        <c:axPos val="l"/>
        <c:majorGridlines/>
        <c:numFmt formatCode="General" sourceLinked="1"/>
        <c:tickLblPos val="nextTo"/>
        <c:crossAx val="85523072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/>
    </c:legend>
    <c:plotVisOnly val="1"/>
  </c:chart>
  <c:spPr>
    <a:solidFill>
      <a:schemeClr val="accent6">
        <a:lumMod val="40000"/>
        <a:lumOff val="60000"/>
      </a:schemeClr>
    </a:solidFill>
    <a:ln w="76200">
      <a:solidFill>
        <a:schemeClr val="tx1"/>
      </a:solidFill>
    </a:ln>
    <a:effectLst>
      <a:glow rad="228600">
        <a:schemeClr val="accent6">
          <a:satMod val="175000"/>
          <a:alpha val="40000"/>
        </a:schemeClr>
      </a:glow>
    </a:effectLst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PH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Rain Gauge Reading for the month of July</a:t>
            </a:r>
            <a:endParaRPr lang="en-US" dirty="0"/>
          </a:p>
        </c:rich>
      </c:tx>
      <c:layout/>
    </c:title>
    <c:view3D>
      <c:rAngAx val="1"/>
    </c:view3D>
    <c:sideWall>
      <c:spPr>
        <a:solidFill>
          <a:srgbClr val="FFFF00"/>
        </a:solidFill>
      </c:spPr>
    </c:sideWall>
    <c:backWall>
      <c:spPr>
        <a:solidFill>
          <a:srgbClr val="FFFF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Sheet1!$H$1</c:f>
              <c:strCache>
                <c:ptCount val="1"/>
                <c:pt idx="0">
                  <c:v>Reading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pictureOptions>
            <c:pictureFormat val="stack"/>
          </c:pictureOptions>
          <c:dLbls>
            <c:showVal val="1"/>
          </c:dLbls>
          <c:cat>
            <c:multiLvlStrRef>
              <c:f>Sheet1!$F$2:$G$13</c:f>
              <c:multiLvlStrCache>
                <c:ptCount val="12"/>
                <c:lvl>
                  <c:pt idx="0">
                    <c:v>1:18 PM</c:v>
                  </c:pt>
                  <c:pt idx="1">
                    <c:v>2:10 PM</c:v>
                  </c:pt>
                  <c:pt idx="2">
                    <c:v>7:28 AM</c:v>
                  </c:pt>
                  <c:pt idx="3">
                    <c:v>8:28 AM</c:v>
                  </c:pt>
                  <c:pt idx="4">
                    <c:v>9:28 AM</c:v>
                  </c:pt>
                  <c:pt idx="5">
                    <c:v>8:30 AM</c:v>
                  </c:pt>
                  <c:pt idx="6">
                    <c:v>5:45 AM</c:v>
                  </c:pt>
                  <c:pt idx="7">
                    <c:v>6:59 AM</c:v>
                  </c:pt>
                  <c:pt idx="8">
                    <c:v>9:15 AM</c:v>
                  </c:pt>
                  <c:pt idx="9">
                    <c:v>5:43 PM</c:v>
                  </c:pt>
                  <c:pt idx="10">
                    <c:v>5:48 PM</c:v>
                  </c:pt>
                  <c:pt idx="11">
                    <c:v>12:00 PM</c:v>
                  </c:pt>
                </c:lvl>
                <c:lvl>
                  <c:pt idx="0">
                    <c:v>2-Jul</c:v>
                  </c:pt>
                  <c:pt idx="1">
                    <c:v>2-Jul</c:v>
                  </c:pt>
                  <c:pt idx="2">
                    <c:v>3-Jul</c:v>
                  </c:pt>
                  <c:pt idx="3">
                    <c:v>3-Jul</c:v>
                  </c:pt>
                  <c:pt idx="4">
                    <c:v>3-Jul</c:v>
                  </c:pt>
                  <c:pt idx="5">
                    <c:v>5-Jul</c:v>
                  </c:pt>
                  <c:pt idx="6">
                    <c:v>15-Jul</c:v>
                  </c:pt>
                  <c:pt idx="7">
                    <c:v>15-Jul</c:v>
                  </c:pt>
                  <c:pt idx="8">
                    <c:v>15-Jul</c:v>
                  </c:pt>
                  <c:pt idx="9">
                    <c:v>24-Jul</c:v>
                  </c:pt>
                  <c:pt idx="10">
                    <c:v>28-Jul</c:v>
                  </c:pt>
                  <c:pt idx="11">
                    <c:v>31-Jul</c:v>
                  </c:pt>
                </c:lvl>
              </c:multiLvlStrCache>
            </c:multiLvlStrRef>
          </c:cat>
          <c:val>
            <c:numRef>
              <c:f>Sheet1!$H$2:$H$13</c:f>
              <c:numCache>
                <c:formatCode>General</c:formatCode>
                <c:ptCount val="12"/>
                <c:pt idx="0">
                  <c:v>43</c:v>
                </c:pt>
                <c:pt idx="1">
                  <c:v>93</c:v>
                </c:pt>
                <c:pt idx="2">
                  <c:v>12</c:v>
                </c:pt>
                <c:pt idx="3">
                  <c:v>6</c:v>
                </c:pt>
                <c:pt idx="4">
                  <c:v>6</c:v>
                </c:pt>
                <c:pt idx="5">
                  <c:v>13</c:v>
                </c:pt>
                <c:pt idx="6">
                  <c:v>54</c:v>
                </c:pt>
                <c:pt idx="7">
                  <c:v>22</c:v>
                </c:pt>
                <c:pt idx="8">
                  <c:v>17</c:v>
                </c:pt>
                <c:pt idx="9">
                  <c:v>81</c:v>
                </c:pt>
                <c:pt idx="10">
                  <c:v>163</c:v>
                </c:pt>
                <c:pt idx="11">
                  <c:v>12</c:v>
                </c:pt>
              </c:numCache>
            </c:numRef>
          </c:val>
        </c:ser>
        <c:shape val="box"/>
        <c:axId val="60224640"/>
        <c:axId val="60226176"/>
        <c:axId val="0"/>
      </c:bar3DChart>
      <c:catAx>
        <c:axId val="60224640"/>
        <c:scaling>
          <c:orientation val="minMax"/>
        </c:scaling>
        <c:axPos val="b"/>
        <c:tickLblPos val="nextTo"/>
        <c:crossAx val="60226176"/>
        <c:crosses val="autoZero"/>
        <c:auto val="1"/>
        <c:lblAlgn val="ctr"/>
        <c:lblOffset val="100"/>
      </c:catAx>
      <c:valAx>
        <c:axId val="60226176"/>
        <c:scaling>
          <c:orientation val="minMax"/>
        </c:scaling>
        <c:axPos val="l"/>
        <c:majorGridlines/>
        <c:numFmt formatCode="General" sourceLinked="1"/>
        <c:tickLblPos val="nextTo"/>
        <c:crossAx val="60224640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6">
        <a:lumMod val="40000"/>
        <a:lumOff val="60000"/>
      </a:schemeClr>
    </a:solidFill>
    <a:ln w="76200">
      <a:solidFill>
        <a:schemeClr val="tx1"/>
      </a:solidFill>
    </a:ln>
    <a:effectLst>
      <a:glow rad="228600">
        <a:schemeClr val="accent6">
          <a:satMod val="175000"/>
          <a:alpha val="40000"/>
        </a:schemeClr>
      </a:glow>
    </a:effectLst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PH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Rain gauge Reading for the Month of August</a:t>
            </a:r>
            <a:endParaRPr lang="en-US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4.3035870516185466E-2"/>
          <c:y val="0.10789117706440549"/>
          <c:w val="0.91388670166229158"/>
          <c:h val="0.74901070058550434"/>
        </c:manualLayout>
      </c:layout>
      <c:bar3DChart>
        <c:barDir val="col"/>
        <c:grouping val="clustered"/>
        <c:ser>
          <c:idx val="0"/>
          <c:order val="0"/>
          <c:tx>
            <c:strRef>
              <c:f>Sheet1!$L$1</c:f>
              <c:strCache>
                <c:ptCount val="1"/>
                <c:pt idx="0">
                  <c:v>Reading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pictureOptions>
            <c:pictureFormat val="stack"/>
          </c:pictureOptions>
          <c:dLbls>
            <c:showVal val="1"/>
          </c:dLbls>
          <c:cat>
            <c:multiLvlStrRef>
              <c:f>Sheet1!$J$2:$K$34</c:f>
              <c:multiLvlStrCache>
                <c:ptCount val="33"/>
                <c:lvl>
                  <c:pt idx="0">
                    <c:v>5:50 AM</c:v>
                  </c:pt>
                  <c:pt idx="1">
                    <c:v>5:45 AM</c:v>
                  </c:pt>
                  <c:pt idx="2">
                    <c:v>5:50 AM</c:v>
                  </c:pt>
                  <c:pt idx="3">
                    <c:v>7:00 AM</c:v>
                  </c:pt>
                  <c:pt idx="4">
                    <c:v>9:00 AM</c:v>
                  </c:pt>
                  <c:pt idx="5">
                    <c:v>2:40 PM</c:v>
                  </c:pt>
                  <c:pt idx="6">
                    <c:v>6:00 AM</c:v>
                  </c:pt>
                  <c:pt idx="7">
                    <c:v>6:00 AM</c:v>
                  </c:pt>
                  <c:pt idx="8">
                    <c:v>12:11 PM</c:v>
                  </c:pt>
                  <c:pt idx="9">
                    <c:v>7:00 PM</c:v>
                  </c:pt>
                  <c:pt idx="10">
                    <c:v>10:33 PM</c:v>
                  </c:pt>
                  <c:pt idx="11">
                    <c:v>5:11 AM</c:v>
                  </c:pt>
                  <c:pt idx="12">
                    <c:v>7:11 AM</c:v>
                  </c:pt>
                  <c:pt idx="13">
                    <c:v>9:11 AM</c:v>
                  </c:pt>
                  <c:pt idx="14">
                    <c:v>10:48 AM</c:v>
                  </c:pt>
                  <c:pt idx="15">
                    <c:v>12:09 PM</c:v>
                  </c:pt>
                  <c:pt idx="16">
                    <c:v>1:53 PM</c:v>
                  </c:pt>
                  <c:pt idx="17">
                    <c:v>4:49 PM</c:v>
                  </c:pt>
                  <c:pt idx="18">
                    <c:v>7:09 PM</c:v>
                  </c:pt>
                  <c:pt idx="19">
                    <c:v>10:16 PM</c:v>
                  </c:pt>
                  <c:pt idx="20">
                    <c:v>5:51 AM</c:v>
                  </c:pt>
                  <c:pt idx="21">
                    <c:v>7:33 AM</c:v>
                  </c:pt>
                  <c:pt idx="22">
                    <c:v>9:29 AM</c:v>
                  </c:pt>
                  <c:pt idx="23">
                    <c:v>11:31 AM</c:v>
                  </c:pt>
                  <c:pt idx="24">
                    <c:v>2:19 PM</c:v>
                  </c:pt>
                  <c:pt idx="25">
                    <c:v>4:36 PM</c:v>
                  </c:pt>
                  <c:pt idx="26">
                    <c:v>6:38 PM</c:v>
                  </c:pt>
                  <c:pt idx="27">
                    <c:v>8:32 PM</c:v>
                  </c:pt>
                  <c:pt idx="28">
                    <c:v>10:16 PM</c:v>
                  </c:pt>
                  <c:pt idx="29">
                    <c:v>6:14 AM</c:v>
                  </c:pt>
                  <c:pt idx="30">
                    <c:v>8:43 AM</c:v>
                  </c:pt>
                  <c:pt idx="31">
                    <c:v>10:25 AM</c:v>
                  </c:pt>
                  <c:pt idx="32">
                    <c:v>5:39 AM</c:v>
                  </c:pt>
                </c:lvl>
                <c:lvl>
                  <c:pt idx="0">
                    <c:v>5-Aug</c:v>
                  </c:pt>
                  <c:pt idx="1">
                    <c:v>6-Aug</c:v>
                  </c:pt>
                  <c:pt idx="2">
                    <c:v>12-Aug</c:v>
                  </c:pt>
                  <c:pt idx="3">
                    <c:v>12-Aug</c:v>
                  </c:pt>
                  <c:pt idx="4">
                    <c:v>12-Aug</c:v>
                  </c:pt>
                  <c:pt idx="5">
                    <c:v>12-Aug</c:v>
                  </c:pt>
                  <c:pt idx="6">
                    <c:v>13-Aug</c:v>
                  </c:pt>
                  <c:pt idx="7">
                    <c:v>19-Aug</c:v>
                  </c:pt>
                  <c:pt idx="8">
                    <c:v>19-Aug</c:v>
                  </c:pt>
                  <c:pt idx="9">
                    <c:v>19-Aug</c:v>
                  </c:pt>
                  <c:pt idx="10">
                    <c:v>19-Aug</c:v>
                  </c:pt>
                  <c:pt idx="11">
                    <c:v>20-Aug</c:v>
                  </c:pt>
                  <c:pt idx="12">
                    <c:v>20-Aug</c:v>
                  </c:pt>
                  <c:pt idx="13">
                    <c:v>20-Aug</c:v>
                  </c:pt>
                  <c:pt idx="14">
                    <c:v>20-Aug</c:v>
                  </c:pt>
                  <c:pt idx="15">
                    <c:v>20-Aug</c:v>
                  </c:pt>
                  <c:pt idx="16">
                    <c:v>20-Aug</c:v>
                  </c:pt>
                  <c:pt idx="17">
                    <c:v>20-Aug</c:v>
                  </c:pt>
                  <c:pt idx="18">
                    <c:v>20-Aug</c:v>
                  </c:pt>
                  <c:pt idx="19">
                    <c:v>20-Aug</c:v>
                  </c:pt>
                  <c:pt idx="20">
                    <c:v>21-Aug</c:v>
                  </c:pt>
                  <c:pt idx="21">
                    <c:v>21-Aug</c:v>
                  </c:pt>
                  <c:pt idx="22">
                    <c:v>21-Aug</c:v>
                  </c:pt>
                  <c:pt idx="23">
                    <c:v>21-Aug</c:v>
                  </c:pt>
                  <c:pt idx="24">
                    <c:v>21-Aug</c:v>
                  </c:pt>
                  <c:pt idx="25">
                    <c:v>21-Aug</c:v>
                  </c:pt>
                  <c:pt idx="26">
                    <c:v>21-Aug</c:v>
                  </c:pt>
                  <c:pt idx="27">
                    <c:v>21-Aug</c:v>
                  </c:pt>
                  <c:pt idx="28">
                    <c:v>21-Aug</c:v>
                  </c:pt>
                  <c:pt idx="29">
                    <c:v>22-Aug</c:v>
                  </c:pt>
                  <c:pt idx="30">
                    <c:v>22-Aug</c:v>
                  </c:pt>
                  <c:pt idx="31">
                    <c:v>22-Aug</c:v>
                  </c:pt>
                  <c:pt idx="32">
                    <c:v>23-Aug</c:v>
                  </c:pt>
                </c:lvl>
              </c:multiLvlStrCache>
            </c:multiLvlStrRef>
          </c:cat>
          <c:val>
            <c:numRef>
              <c:f>Sheet1!$L$2:$L$34</c:f>
              <c:numCache>
                <c:formatCode>General</c:formatCode>
                <c:ptCount val="33"/>
                <c:pt idx="0">
                  <c:v>39</c:v>
                </c:pt>
                <c:pt idx="1">
                  <c:v>14</c:v>
                </c:pt>
                <c:pt idx="2">
                  <c:v>168</c:v>
                </c:pt>
                <c:pt idx="3">
                  <c:v>31</c:v>
                </c:pt>
                <c:pt idx="4">
                  <c:v>48</c:v>
                </c:pt>
                <c:pt idx="5">
                  <c:v>5</c:v>
                </c:pt>
                <c:pt idx="6">
                  <c:v>7</c:v>
                </c:pt>
                <c:pt idx="7">
                  <c:v>412</c:v>
                </c:pt>
                <c:pt idx="8">
                  <c:v>17</c:v>
                </c:pt>
                <c:pt idx="9">
                  <c:v>37</c:v>
                </c:pt>
                <c:pt idx="10">
                  <c:v>20</c:v>
                </c:pt>
                <c:pt idx="11">
                  <c:v>72</c:v>
                </c:pt>
                <c:pt idx="12">
                  <c:v>115</c:v>
                </c:pt>
                <c:pt idx="13">
                  <c:v>50</c:v>
                </c:pt>
                <c:pt idx="14">
                  <c:v>10</c:v>
                </c:pt>
                <c:pt idx="15">
                  <c:v>17</c:v>
                </c:pt>
                <c:pt idx="16">
                  <c:v>63</c:v>
                </c:pt>
                <c:pt idx="17">
                  <c:v>66</c:v>
                </c:pt>
                <c:pt idx="18">
                  <c:v>23</c:v>
                </c:pt>
                <c:pt idx="19">
                  <c:v>20</c:v>
                </c:pt>
                <c:pt idx="20">
                  <c:v>100</c:v>
                </c:pt>
                <c:pt idx="21">
                  <c:v>20</c:v>
                </c:pt>
                <c:pt idx="22">
                  <c:v>9</c:v>
                </c:pt>
                <c:pt idx="23">
                  <c:v>54</c:v>
                </c:pt>
                <c:pt idx="24">
                  <c:v>62</c:v>
                </c:pt>
                <c:pt idx="25">
                  <c:v>14</c:v>
                </c:pt>
                <c:pt idx="26">
                  <c:v>9</c:v>
                </c:pt>
                <c:pt idx="27">
                  <c:v>27</c:v>
                </c:pt>
                <c:pt idx="28">
                  <c:v>8</c:v>
                </c:pt>
                <c:pt idx="29">
                  <c:v>50</c:v>
                </c:pt>
                <c:pt idx="30">
                  <c:v>112</c:v>
                </c:pt>
                <c:pt idx="31">
                  <c:v>40</c:v>
                </c:pt>
                <c:pt idx="32">
                  <c:v>40</c:v>
                </c:pt>
              </c:numCache>
            </c:numRef>
          </c:val>
        </c:ser>
        <c:shape val="box"/>
        <c:axId val="60343040"/>
        <c:axId val="60344576"/>
        <c:axId val="0"/>
      </c:bar3DChart>
      <c:catAx>
        <c:axId val="60343040"/>
        <c:scaling>
          <c:orientation val="minMax"/>
        </c:scaling>
        <c:axPos val="b"/>
        <c:tickLblPos val="nextTo"/>
        <c:crossAx val="60344576"/>
        <c:crosses val="autoZero"/>
        <c:auto val="1"/>
        <c:lblAlgn val="ctr"/>
        <c:lblOffset val="100"/>
        <c:tickLblSkip val="3"/>
      </c:catAx>
      <c:valAx>
        <c:axId val="60344576"/>
        <c:scaling>
          <c:orientation val="minMax"/>
        </c:scaling>
        <c:axPos val="l"/>
        <c:majorGridlines/>
        <c:numFmt formatCode="General" sourceLinked="1"/>
        <c:tickLblPos val="nextTo"/>
        <c:crossAx val="60343040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0.8004312117235346"/>
          <c:y val="3.1912982031092239E-2"/>
          <c:w val="6.9013232720909923E-2"/>
          <c:h val="4.6366444579043063E-2"/>
        </c:manualLayout>
      </c:layout>
    </c:legend>
    <c:plotVisOnly val="1"/>
  </c:chart>
  <c:spPr>
    <a:solidFill>
      <a:schemeClr val="accent6">
        <a:lumMod val="40000"/>
        <a:lumOff val="60000"/>
      </a:schemeClr>
    </a:solidFill>
    <a:ln w="76200">
      <a:solidFill>
        <a:schemeClr val="tx1"/>
      </a:solidFill>
    </a:ln>
    <a:effectLst>
      <a:glow rad="228600">
        <a:schemeClr val="accent6">
          <a:satMod val="175000"/>
          <a:alpha val="40000"/>
        </a:schemeClr>
      </a:glow>
    </a:effectLst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PH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Rain gauge Reading for the Month of September</a:t>
            </a:r>
            <a:endParaRPr lang="en-US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Sheet1!$P$1</c:f>
              <c:strCache>
                <c:ptCount val="1"/>
                <c:pt idx="0">
                  <c:v>Reading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pictureOptions>
            <c:pictureFormat val="stack"/>
          </c:pictureOptions>
          <c:dLbls>
            <c:showVal val="1"/>
          </c:dLbls>
          <c:cat>
            <c:multiLvlStrRef>
              <c:f>Sheet1!$N$2:$O$11</c:f>
              <c:multiLvlStrCache>
                <c:ptCount val="10"/>
                <c:lvl>
                  <c:pt idx="0">
                    <c:v>5:45 AM</c:v>
                  </c:pt>
                  <c:pt idx="1">
                    <c:v>5:41 AM</c:v>
                  </c:pt>
                  <c:pt idx="2">
                    <c:v>12:55 PM</c:v>
                  </c:pt>
                  <c:pt idx="3">
                    <c:v>5:36 AM</c:v>
                  </c:pt>
                  <c:pt idx="4">
                    <c:v>7:37 AM</c:v>
                  </c:pt>
                  <c:pt idx="5">
                    <c:v>5:55 AM</c:v>
                  </c:pt>
                  <c:pt idx="6">
                    <c:v>7:27 AM</c:v>
                  </c:pt>
                  <c:pt idx="7">
                    <c:v>9:00 AM</c:v>
                  </c:pt>
                  <c:pt idx="8">
                    <c:v>5:41 AM</c:v>
                  </c:pt>
                  <c:pt idx="9">
                    <c:v>5:15 AM</c:v>
                  </c:pt>
                </c:lvl>
                <c:lvl>
                  <c:pt idx="0">
                    <c:v>13-Sep</c:v>
                  </c:pt>
                  <c:pt idx="1">
                    <c:v>16-Sep</c:v>
                  </c:pt>
                  <c:pt idx="2">
                    <c:v>16-Sep</c:v>
                  </c:pt>
                  <c:pt idx="3">
                    <c:v>17-Sep</c:v>
                  </c:pt>
                  <c:pt idx="4">
                    <c:v>19-Sep</c:v>
                  </c:pt>
                  <c:pt idx="5">
                    <c:v>23-Sep</c:v>
                  </c:pt>
                  <c:pt idx="6">
                    <c:v>23-Sep</c:v>
                  </c:pt>
                  <c:pt idx="7">
                    <c:v>23-Sep</c:v>
                  </c:pt>
                  <c:pt idx="8">
                    <c:v>24-Sep</c:v>
                  </c:pt>
                  <c:pt idx="9">
                    <c:v>26-Sep</c:v>
                  </c:pt>
                </c:lvl>
              </c:multiLvlStrCache>
            </c:multiLvlStrRef>
          </c:cat>
          <c:val>
            <c:numRef>
              <c:f>Sheet1!$P$2:$P$11</c:f>
              <c:numCache>
                <c:formatCode>General</c:formatCode>
                <c:ptCount val="10"/>
                <c:pt idx="0">
                  <c:v>69</c:v>
                </c:pt>
                <c:pt idx="1">
                  <c:v>234</c:v>
                </c:pt>
                <c:pt idx="2">
                  <c:v>12</c:v>
                </c:pt>
                <c:pt idx="3">
                  <c:v>34</c:v>
                </c:pt>
                <c:pt idx="4">
                  <c:v>10</c:v>
                </c:pt>
                <c:pt idx="5">
                  <c:v>301</c:v>
                </c:pt>
                <c:pt idx="6">
                  <c:v>67</c:v>
                </c:pt>
                <c:pt idx="7">
                  <c:v>66</c:v>
                </c:pt>
                <c:pt idx="8">
                  <c:v>5</c:v>
                </c:pt>
                <c:pt idx="9">
                  <c:v>32</c:v>
                </c:pt>
              </c:numCache>
            </c:numRef>
          </c:val>
        </c:ser>
        <c:shape val="box"/>
        <c:axId val="60754560"/>
        <c:axId val="60764544"/>
        <c:axId val="0"/>
      </c:bar3DChart>
      <c:catAx>
        <c:axId val="60754560"/>
        <c:scaling>
          <c:orientation val="minMax"/>
        </c:scaling>
        <c:axPos val="b"/>
        <c:tickLblPos val="nextTo"/>
        <c:crossAx val="60764544"/>
        <c:crosses val="autoZero"/>
        <c:auto val="1"/>
        <c:lblAlgn val="ctr"/>
        <c:lblOffset val="100"/>
      </c:catAx>
      <c:valAx>
        <c:axId val="60764544"/>
        <c:scaling>
          <c:orientation val="minMax"/>
        </c:scaling>
        <c:axPos val="l"/>
        <c:majorGridlines/>
        <c:numFmt formatCode="General" sourceLinked="1"/>
        <c:tickLblPos val="nextTo"/>
        <c:crossAx val="60754560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/>
    </c:legend>
    <c:plotVisOnly val="1"/>
  </c:chart>
  <c:spPr>
    <a:solidFill>
      <a:schemeClr val="accent6">
        <a:lumMod val="40000"/>
        <a:lumOff val="60000"/>
      </a:schemeClr>
    </a:solidFill>
    <a:ln w="76200">
      <a:solidFill>
        <a:schemeClr val="tx1"/>
      </a:solidFill>
    </a:ln>
    <a:effectLst>
      <a:glow rad="228600">
        <a:schemeClr val="accent6">
          <a:satMod val="175000"/>
          <a:alpha val="40000"/>
        </a:schemeClr>
      </a:glow>
    </a:effectLst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PH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Sheet1!$T$1</c:f>
              <c:strCache>
                <c:ptCount val="1"/>
                <c:pt idx="0">
                  <c:v>Reading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pictureOptions>
            <c:pictureFormat val="stack"/>
          </c:pictureOptions>
          <c:cat>
            <c:multiLvlStrRef>
              <c:f>Sheet1!$R$2:$S$4</c:f>
              <c:multiLvlStrCache>
                <c:ptCount val="3"/>
                <c:lvl>
                  <c:pt idx="0">
                    <c:v>5:38 AM</c:v>
                  </c:pt>
                  <c:pt idx="1">
                    <c:v>9:40 AM</c:v>
                  </c:pt>
                  <c:pt idx="2">
                    <c:v>5:47 AM</c:v>
                  </c:pt>
                </c:lvl>
                <c:lvl>
                  <c:pt idx="0">
                    <c:v>14-Oct</c:v>
                  </c:pt>
                  <c:pt idx="1">
                    <c:v>14-Oct</c:v>
                  </c:pt>
                  <c:pt idx="2">
                    <c:v>17-Oct</c:v>
                  </c:pt>
                </c:lvl>
              </c:multiLvlStrCache>
            </c:multiLvlStrRef>
          </c:cat>
          <c:val>
            <c:numRef>
              <c:f>Sheet1!$T$2:$T$4</c:f>
              <c:numCache>
                <c:formatCode>General</c:formatCode>
                <c:ptCount val="3"/>
                <c:pt idx="0">
                  <c:v>232</c:v>
                </c:pt>
                <c:pt idx="1">
                  <c:v>14</c:v>
                </c:pt>
                <c:pt idx="2">
                  <c:v>164</c:v>
                </c:pt>
              </c:numCache>
            </c:numRef>
          </c:val>
        </c:ser>
        <c:shape val="box"/>
        <c:axId val="60805888"/>
        <c:axId val="60807424"/>
        <c:axId val="0"/>
      </c:bar3DChart>
      <c:catAx>
        <c:axId val="60805888"/>
        <c:scaling>
          <c:orientation val="minMax"/>
        </c:scaling>
        <c:axPos val="b"/>
        <c:tickLblPos val="nextTo"/>
        <c:crossAx val="60807424"/>
        <c:crosses val="autoZero"/>
        <c:auto val="1"/>
        <c:lblAlgn val="ctr"/>
        <c:lblOffset val="100"/>
      </c:catAx>
      <c:valAx>
        <c:axId val="60807424"/>
        <c:scaling>
          <c:orientation val="minMax"/>
        </c:scaling>
        <c:axPos val="l"/>
        <c:majorGridlines/>
        <c:numFmt formatCode="General" sourceLinked="1"/>
        <c:tickLblPos val="nextTo"/>
        <c:crossAx val="60805888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/>
    </c:legend>
    <c:plotVisOnly val="1"/>
  </c:chart>
  <c:spPr>
    <a:solidFill>
      <a:schemeClr val="accent6">
        <a:lumMod val="40000"/>
        <a:lumOff val="60000"/>
      </a:schemeClr>
    </a:solidFill>
    <a:ln w="76200">
      <a:solidFill>
        <a:schemeClr val="tx1"/>
      </a:solidFill>
    </a:ln>
    <a:effectLst>
      <a:glow rad="228600">
        <a:schemeClr val="accent6">
          <a:satMod val="175000"/>
          <a:alpha val="40000"/>
        </a:schemeClr>
      </a:glow>
    </a:effectLst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PH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Reading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pictureOptions>
            <c:pictureFormat val="stack"/>
          </c:pictureOptions>
          <c:dLbls>
            <c:showVal val="1"/>
          </c:dLbls>
          <c:cat>
            <c:multiLvlStrRef>
              <c:f>Sheet1!$A$2:$B$12</c:f>
              <c:multiLvlStrCache>
                <c:ptCount val="11"/>
                <c:lvl>
                  <c:pt idx="0">
                    <c:v>8:00 AM</c:v>
                  </c:pt>
                  <c:pt idx="1">
                    <c:v>10:00 AM</c:v>
                  </c:pt>
                  <c:pt idx="2">
                    <c:v>2:00 PM</c:v>
                  </c:pt>
                  <c:pt idx="3">
                    <c:v>4:00 PM</c:v>
                  </c:pt>
                  <c:pt idx="4">
                    <c:v>5:00 PM</c:v>
                  </c:pt>
                  <c:pt idx="5">
                    <c:v>5:38 AM</c:v>
                  </c:pt>
                  <c:pt idx="6">
                    <c:v>5:46 AM</c:v>
                  </c:pt>
                  <c:pt idx="7">
                    <c:v>1:16 PM</c:v>
                  </c:pt>
                  <c:pt idx="8">
                    <c:v>1:00 PM</c:v>
                  </c:pt>
                  <c:pt idx="9">
                    <c:v>12:00 noon</c:v>
                  </c:pt>
                  <c:pt idx="10">
                    <c:v>6:00 AM</c:v>
                  </c:pt>
                </c:lvl>
                <c:lvl>
                  <c:pt idx="0">
                    <c:v>8-Nov</c:v>
                  </c:pt>
                  <c:pt idx="1">
                    <c:v>8-Nov</c:v>
                  </c:pt>
                  <c:pt idx="2">
                    <c:v>8-Nov</c:v>
                  </c:pt>
                  <c:pt idx="3">
                    <c:v>8-Nov</c:v>
                  </c:pt>
                  <c:pt idx="4">
                    <c:v>8-Nov</c:v>
                  </c:pt>
                  <c:pt idx="5">
                    <c:v>11-Nov</c:v>
                  </c:pt>
                  <c:pt idx="6">
                    <c:v>12-Nov</c:v>
                  </c:pt>
                  <c:pt idx="7">
                    <c:v>21-Nov</c:v>
                  </c:pt>
                  <c:pt idx="8">
                    <c:v>25-Nov</c:v>
                  </c:pt>
                  <c:pt idx="9">
                    <c:v>26-Nov</c:v>
                  </c:pt>
                  <c:pt idx="10">
                    <c:v>27-Nov</c:v>
                  </c:pt>
                </c:lvl>
              </c:multiLvlStrCache>
            </c:multiLvl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115</c:v>
                </c:pt>
                <c:pt idx="1">
                  <c:v>100</c:v>
                </c:pt>
                <c:pt idx="2">
                  <c:v>198</c:v>
                </c:pt>
                <c:pt idx="3">
                  <c:v>150</c:v>
                </c:pt>
                <c:pt idx="4">
                  <c:v>188</c:v>
                </c:pt>
                <c:pt idx="5">
                  <c:v>6</c:v>
                </c:pt>
                <c:pt idx="6">
                  <c:v>315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</c:ser>
        <c:shape val="box"/>
        <c:axId val="60369920"/>
        <c:axId val="60400384"/>
        <c:axId val="0"/>
      </c:bar3DChart>
      <c:catAx>
        <c:axId val="60369920"/>
        <c:scaling>
          <c:orientation val="minMax"/>
        </c:scaling>
        <c:axPos val="b"/>
        <c:tickLblPos val="nextTo"/>
        <c:crossAx val="60400384"/>
        <c:crosses val="autoZero"/>
        <c:auto val="1"/>
        <c:lblAlgn val="ctr"/>
        <c:lblOffset val="100"/>
      </c:catAx>
      <c:valAx>
        <c:axId val="60400384"/>
        <c:scaling>
          <c:orientation val="minMax"/>
        </c:scaling>
        <c:axPos val="l"/>
        <c:majorGridlines/>
        <c:numFmt formatCode="General" sourceLinked="1"/>
        <c:tickLblPos val="nextTo"/>
        <c:crossAx val="60369920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/>
    </c:legend>
    <c:plotVisOnly val="1"/>
  </c:chart>
  <c:spPr>
    <a:solidFill>
      <a:schemeClr val="accent6">
        <a:lumMod val="40000"/>
        <a:lumOff val="60000"/>
      </a:schemeClr>
    </a:solidFill>
    <a:ln w="76200">
      <a:solidFill>
        <a:schemeClr val="tx1"/>
      </a:solidFill>
    </a:ln>
    <a:effectLst>
      <a:glow rad="228600">
        <a:schemeClr val="accent6">
          <a:satMod val="175000"/>
          <a:alpha val="40000"/>
        </a:schemeClr>
      </a:glow>
    </a:effectLst>
  </c:sp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B2C97-E55B-4C1A-8C5D-9CA8D94D7E7A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3B63B-E565-4C3C-820D-6ACA2F9CF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1933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0C2F-BF2E-4279-8F16-62C07E9CEF5A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8333-52F6-4032-9246-80E457F95A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1186135"/>
      </p:ext>
    </p:extLst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0C2F-BF2E-4279-8F16-62C07E9CEF5A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8333-52F6-4032-9246-80E457F95A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3938695"/>
      </p:ext>
    </p:extLst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0C2F-BF2E-4279-8F16-62C07E9CEF5A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8333-52F6-4032-9246-80E457F95A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6670068"/>
      </p:ext>
    </p:extLst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0C2F-BF2E-4279-8F16-62C07E9CEF5A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8333-52F6-4032-9246-80E457F95A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3516135"/>
      </p:ext>
    </p:extLst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0C2F-BF2E-4279-8F16-62C07E9CEF5A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8333-52F6-4032-9246-80E457F95A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8942189"/>
      </p:ext>
    </p:extLst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0C2F-BF2E-4279-8F16-62C07E9CEF5A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8333-52F6-4032-9246-80E457F95A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154398"/>
      </p:ext>
    </p:extLst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0C2F-BF2E-4279-8F16-62C07E9CEF5A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8333-52F6-4032-9246-80E457F95A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1877275"/>
      </p:ext>
    </p:extLst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0C2F-BF2E-4279-8F16-62C07E9CEF5A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8333-52F6-4032-9246-80E457F95A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2662598"/>
      </p:ext>
    </p:extLst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0C2F-BF2E-4279-8F16-62C07E9CEF5A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8333-52F6-4032-9246-80E457F95A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5779598"/>
      </p:ext>
    </p:extLst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0C2F-BF2E-4279-8F16-62C07E9CEF5A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8333-52F6-4032-9246-80E457F95A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4703827"/>
      </p:ext>
    </p:extLst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0C2F-BF2E-4279-8F16-62C07E9CEF5A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78333-52F6-4032-9246-80E457F95A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1683765"/>
      </p:ext>
    </p:extLst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8000"/>
            <a:lum/>
          </a:blip>
          <a:srcRect/>
          <a:stretch>
            <a:fillRect t="4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E0C2F-BF2E-4279-8F16-62C07E9CEF5A}" type="datetimeFigureOut">
              <a:rPr lang="en-US" smtClean="0"/>
              <a:pPr/>
              <a:t>11/29/2013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78333-52F6-4032-9246-80E457F95A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983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lyda%20marian%20s%20morino\Videos\Untitled_0002.wm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shine\poooo.mp4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titled_0002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81000" y="1233488"/>
            <a:ext cx="8534400" cy="5319712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Election of Officers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609600" y="1295400"/>
          <a:ext cx="8001000" cy="487680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{21E4AEA4-8DFA-4A89-87EB-49C32662AFE0}</a:tableStyleId>
              </a:tblPr>
              <a:tblGrid>
                <a:gridCol w="3775045"/>
                <a:gridCol w="2397155"/>
                <a:gridCol w="1828800"/>
              </a:tblGrid>
              <a:tr h="1261241">
                <a:tc>
                  <a:txBody>
                    <a:bodyPr/>
                    <a:lstStyle/>
                    <a:p>
                      <a:pPr algn="ctr"/>
                      <a:r>
                        <a:rPr lang="en-US" sz="28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KEY</a:t>
                      </a:r>
                      <a:r>
                        <a:rPr lang="en-US" sz="2800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 PERFORMANCE INDICATORS</a:t>
                      </a:r>
                      <a:endParaRPr lang="en-US" sz="28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onstantia" pitchFamily="18" charset="0"/>
                      </a:endParaRPr>
                    </a:p>
                  </a:txBody>
                  <a:tcPr marL="85874" marR="85874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cap="none" spc="50" dirty="0" smtClean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</a:endParaRPr>
                    </a:p>
                    <a:p>
                      <a:pPr algn="ctr"/>
                      <a:r>
                        <a:rPr lang="en-US" sz="2800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</a:rPr>
                        <a:t>TIME FRAME</a:t>
                      </a:r>
                      <a:endParaRPr lang="en-US" sz="28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tx1"/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Constantia" pitchFamily="18" charset="0"/>
                      </a:endParaRPr>
                    </a:p>
                  </a:txBody>
                  <a:tcPr marL="85874" marR="85874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sz="2800" dirty="0" smtClean="0"/>
                    </a:p>
                    <a:p>
                      <a:pPr algn="ctr"/>
                      <a:r>
                        <a:rPr lang="en-PH" sz="2800" dirty="0" smtClean="0"/>
                        <a:t>REMARKS</a:t>
                      </a:r>
                      <a:endParaRPr lang="en-PH" sz="2800" b="1" dirty="0">
                        <a:solidFill>
                          <a:schemeClr val="tx1"/>
                        </a:solidFill>
                        <a:latin typeface="Constantia" pitchFamily="18" charset="0"/>
                      </a:endParaRPr>
                    </a:p>
                  </a:txBody>
                  <a:tcPr marL="85874" marR="85874">
                    <a:cell3D prstMaterial="dkEdge">
                      <a:bevel/>
                      <a:lightRig rig="flood" dir="t"/>
                    </a:cell3D>
                  </a:tcPr>
                </a:tc>
              </a:tr>
              <a:tr h="3615559">
                <a:tc>
                  <a:txBody>
                    <a:bodyPr/>
                    <a:lstStyle/>
                    <a:p>
                      <a:pPr algn="ctr"/>
                      <a:endParaRPr lang="en-US" sz="3600" kern="1200" dirty="0" smtClean="0">
                        <a:latin typeface="+mj-lt"/>
                      </a:endParaRPr>
                    </a:p>
                    <a:p>
                      <a:pPr algn="ctr"/>
                      <a:r>
                        <a:rPr lang="en-US" sz="3600" kern="1200" dirty="0" smtClean="0">
                          <a:latin typeface="+mj-lt"/>
                        </a:rPr>
                        <a:t>Have leaders who will supervise the implementation of SHINE Programs and projects.</a:t>
                      </a:r>
                      <a:endParaRPr lang="en-US" sz="3600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85874" marR="85874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kern="1200" dirty="0" smtClean="0">
                        <a:latin typeface="+mj-lt"/>
                      </a:endParaRPr>
                    </a:p>
                    <a:p>
                      <a:pPr algn="ctr"/>
                      <a:endParaRPr lang="en-US" sz="3600" kern="1200" dirty="0" smtClean="0">
                        <a:latin typeface="+mj-lt"/>
                      </a:endParaRPr>
                    </a:p>
                    <a:p>
                      <a:pPr algn="ctr"/>
                      <a:endParaRPr lang="en-US" sz="3600" kern="1200" dirty="0" smtClean="0">
                        <a:latin typeface="+mj-lt"/>
                      </a:endParaRPr>
                    </a:p>
                    <a:p>
                      <a:pPr algn="ctr"/>
                      <a:r>
                        <a:rPr lang="en-US" sz="3600" kern="1200" dirty="0" smtClean="0">
                          <a:latin typeface="+mj-lt"/>
                        </a:rPr>
                        <a:t>June, 2013</a:t>
                      </a:r>
                      <a:endParaRPr lang="en-US" sz="3600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85874" marR="85874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kern="1200" dirty="0" smtClean="0">
                        <a:latin typeface="+mj-lt"/>
                      </a:endParaRPr>
                    </a:p>
                    <a:p>
                      <a:pPr algn="ctr"/>
                      <a:endParaRPr lang="en-US" sz="3600" kern="1200" dirty="0" smtClean="0">
                        <a:latin typeface="+mj-lt"/>
                      </a:endParaRPr>
                    </a:p>
                    <a:p>
                      <a:pPr algn="ctr"/>
                      <a:endParaRPr lang="en-US" sz="3600" kern="1200" dirty="0" smtClean="0">
                        <a:latin typeface="+mj-lt"/>
                      </a:endParaRPr>
                    </a:p>
                    <a:p>
                      <a:pPr algn="ctr"/>
                      <a:r>
                        <a:rPr lang="en-US" sz="3600" kern="1200" dirty="0" smtClean="0">
                          <a:latin typeface="+mj-lt"/>
                        </a:rPr>
                        <a:t>Done</a:t>
                      </a:r>
                      <a:endParaRPr lang="en-PH" sz="3600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85874" marR="85874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14864291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Monitoring and Posting of Rain Gauge Reading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70014920"/>
              </p:ext>
            </p:extLst>
          </p:nvPr>
        </p:nvGraphicFramePr>
        <p:xfrm>
          <a:off x="533400" y="1981200"/>
          <a:ext cx="8229599" cy="3384505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{21E4AEA4-8DFA-4A89-87EB-49C32662AFE0}</a:tableStyleId>
              </a:tblPr>
              <a:tblGrid>
                <a:gridCol w="2817612"/>
                <a:gridCol w="3484147"/>
                <a:gridCol w="1927840"/>
              </a:tblGrid>
              <a:tr h="1098505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8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Arial Rounded MT Bold" pitchFamily="34" charset="0"/>
                        </a:rPr>
                        <a:t>PROGRAMS, PROJECTS AND ACTIVITIES</a:t>
                      </a:r>
                      <a:endParaRPr lang="en-US" sz="18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Arial Rounded MT Bold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en-US" sz="700" b="1" cap="none" spc="50" dirty="0" smtClean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Arial Rounded MT Bold" pitchFamily="34" charset="0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8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Arial Rounded MT Bold" pitchFamily="34" charset="0"/>
                        </a:rPr>
                        <a:t>KEY</a:t>
                      </a:r>
                      <a:r>
                        <a:rPr lang="en-US" sz="1800" b="1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Arial Rounded MT Bold" pitchFamily="34" charset="0"/>
                        </a:rPr>
                        <a:t> PERFORMANCE INDICATORS</a:t>
                      </a:r>
                      <a:endParaRPr lang="en-US" sz="18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Arial Rounded MT Bold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en-US" sz="700" b="1" cap="none" spc="50" dirty="0" smtClean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Arial Rounded MT Bold" pitchFamily="34" charset="0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en-US" sz="700" b="1" cap="none" spc="50" dirty="0" smtClean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Arial Rounded MT Bold" pitchFamily="34" charset="0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8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Arial Rounded MT Bold" pitchFamily="34" charset="0"/>
                        </a:rPr>
                        <a:t>TIME FRAME</a:t>
                      </a:r>
                      <a:endParaRPr lang="en-US" sz="18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Arial Rounded MT Bold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2056175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en-US" sz="2400" b="1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Performing and posting rain gauge reading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en-US" sz="2400" b="1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Check and monitor the amount of rainfall to increase awareness of students in terms of our weather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endParaRPr lang="en-US" sz="2400" b="1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June, 2013- March, 2014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14864291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18830923"/>
              </p:ext>
            </p:extLst>
          </p:nvPr>
        </p:nvGraphicFramePr>
        <p:xfrm>
          <a:off x="533401" y="1329001"/>
          <a:ext cx="8000998" cy="4081199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{21E4AEA4-8DFA-4A89-87EB-49C32662AFE0}</a:tableStyleId>
              </a:tblPr>
              <a:tblGrid>
                <a:gridCol w="2657473"/>
                <a:gridCol w="3286126"/>
                <a:gridCol w="2057399"/>
              </a:tblGrid>
              <a:tr h="1534068">
                <a:tc>
                  <a:txBody>
                    <a:bodyPr/>
                    <a:lstStyle/>
                    <a:p>
                      <a:pPr algn="ctr"/>
                      <a:r>
                        <a:rPr lang="en-US" sz="25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Impact" panose="020B0806030902050204" pitchFamily="34" charset="0"/>
                        </a:rPr>
                        <a:t>PROGRAMS, PROJECTS AND ACTIVITIES</a:t>
                      </a:r>
                      <a:endParaRPr lang="en-US" sz="25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Impact" panose="020B0806030902050204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cap="none" spc="50" dirty="0" smtClean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Impact" panose="020B0806030902050204" pitchFamily="34" charset="0"/>
                      </a:endParaRPr>
                    </a:p>
                    <a:p>
                      <a:pPr algn="ctr"/>
                      <a:r>
                        <a:rPr lang="en-US" sz="25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Impact" panose="020B0806030902050204" pitchFamily="34" charset="0"/>
                        </a:rPr>
                        <a:t>KEY</a:t>
                      </a:r>
                      <a:r>
                        <a:rPr lang="en-US" sz="2500" b="1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Impact" panose="020B0806030902050204" pitchFamily="34" charset="0"/>
                        </a:rPr>
                        <a:t> PERFORMANCE INDICATORS</a:t>
                      </a:r>
                      <a:endParaRPr lang="en-US" sz="25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Impact" panose="020B0806030902050204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cap="none" spc="50" dirty="0" smtClean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Impact" panose="020B0806030902050204" pitchFamily="34" charset="0"/>
                      </a:endParaRPr>
                    </a:p>
                    <a:p>
                      <a:pPr algn="ctr"/>
                      <a:endParaRPr lang="en-US" sz="1000" b="1" cap="none" spc="50" dirty="0" smtClean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Impact" panose="020B0806030902050204" pitchFamily="34" charset="0"/>
                      </a:endParaRPr>
                    </a:p>
                    <a:p>
                      <a:pPr algn="ctr"/>
                      <a:r>
                        <a:rPr lang="en-US" sz="25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Impact" panose="020B0806030902050204" pitchFamily="34" charset="0"/>
                        </a:rPr>
                        <a:t>TIME FRAME</a:t>
                      </a:r>
                      <a:endParaRPr lang="en-US" sz="25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Impact" panose="020B0806030902050204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2547131">
                <a:tc>
                  <a:txBody>
                    <a:bodyPr/>
                    <a:lstStyle/>
                    <a:p>
                      <a:pPr algn="ctr"/>
                      <a:endParaRPr lang="en-US" sz="2400" b="1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“Jogging Para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sa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Malinis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na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 barangay” Project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Heighten the willingness of the students in cleaning the surroundings especially water sewerages and </a:t>
                      </a:r>
                      <a:r>
                        <a:rPr lang="en-US" sz="2400" b="1" kern="1200" dirty="0" err="1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esteros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.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pPr algn="ctr"/>
                      <a:endParaRPr lang="en-US" sz="2400" b="1" kern="1200" dirty="0" smtClean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  <a:p>
                      <a:pPr algn="ctr"/>
                      <a:r>
                        <a:rPr lang="en-US" sz="2400" b="1" kern="120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On</a:t>
                      </a:r>
                      <a:r>
                        <a:rPr lang="en-US" sz="2400" b="1" kern="1200" baseline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 going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56991588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330617"/>
              </p:ext>
            </p:extLst>
          </p:nvPr>
        </p:nvGraphicFramePr>
        <p:xfrm>
          <a:off x="762000" y="1981200"/>
          <a:ext cx="7619999" cy="4081199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tableStyleId>{21E4AEA4-8DFA-4A89-87EB-49C32662AFE0}</a:tableStyleId>
              </a:tblPr>
              <a:tblGrid>
                <a:gridCol w="2608899"/>
                <a:gridCol w="3226062"/>
                <a:gridCol w="1785038"/>
              </a:tblGrid>
              <a:tr h="1580175">
                <a:tc>
                  <a:txBody>
                    <a:bodyPr/>
                    <a:lstStyle/>
                    <a:p>
                      <a:pPr algn="ctr"/>
                      <a:r>
                        <a:rPr lang="en-US" sz="25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Impact" panose="020B0806030902050204" pitchFamily="34" charset="0"/>
                        </a:rPr>
                        <a:t>PROGRAMS, PROJECTS AND ACTIVITIES</a:t>
                      </a:r>
                      <a:endParaRPr lang="en-US" sz="25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Impact" panose="020B0806030902050204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cap="none" spc="50" dirty="0" smtClean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Impact" panose="020B0806030902050204" pitchFamily="34" charset="0"/>
                      </a:endParaRPr>
                    </a:p>
                    <a:p>
                      <a:pPr algn="ctr"/>
                      <a:r>
                        <a:rPr lang="en-US" sz="25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Impact" panose="020B0806030902050204" pitchFamily="34" charset="0"/>
                        </a:rPr>
                        <a:t>KEY</a:t>
                      </a:r>
                      <a:r>
                        <a:rPr lang="en-US" sz="2500" b="1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Impact" panose="020B0806030902050204" pitchFamily="34" charset="0"/>
                        </a:rPr>
                        <a:t> PERFORMANCE INDICATORS</a:t>
                      </a:r>
                      <a:endParaRPr lang="en-US" sz="25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Impact" panose="020B0806030902050204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cap="none" spc="50" dirty="0" smtClean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Impact" panose="020B0806030902050204" pitchFamily="34" charset="0"/>
                      </a:endParaRPr>
                    </a:p>
                    <a:p>
                      <a:pPr algn="ctr"/>
                      <a:endParaRPr lang="en-US" sz="1000" b="1" cap="none" spc="50" dirty="0" smtClean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Impact" panose="020B0806030902050204" pitchFamily="34" charset="0"/>
                      </a:endParaRPr>
                    </a:p>
                    <a:p>
                      <a:pPr algn="ctr"/>
                      <a:r>
                        <a:rPr lang="en-US" sz="25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Impact" panose="020B0806030902050204" pitchFamily="34" charset="0"/>
                        </a:rPr>
                        <a:t>TIME FRAME</a:t>
                      </a:r>
                      <a:endParaRPr lang="en-US" sz="25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Impact" panose="020B0806030902050204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2501024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“Adopt-A-River” Project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Involve students in maintaining the cleanliness of our water forms 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October, 2013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7172" name="Picture 4" descr="http://www.cleanrivers.ca/images/adopt-a-riv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981200" cy="14023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85991403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62102386"/>
              </p:ext>
            </p:extLst>
          </p:nvPr>
        </p:nvGraphicFramePr>
        <p:xfrm>
          <a:off x="457200" y="2438400"/>
          <a:ext cx="8305800" cy="40811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95600"/>
                <a:gridCol w="3464507"/>
                <a:gridCol w="1945693"/>
              </a:tblGrid>
              <a:tr h="1303961">
                <a:tc>
                  <a:txBody>
                    <a:bodyPr/>
                    <a:lstStyle/>
                    <a:p>
                      <a:pPr algn="ctr"/>
                      <a:r>
                        <a:rPr lang="en-US" sz="25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Impact" panose="020B0806030902050204" pitchFamily="34" charset="0"/>
                        </a:rPr>
                        <a:t>PROGRAMS, PROJECTS AND ACTIVITIES</a:t>
                      </a:r>
                      <a:endParaRPr lang="en-US" sz="25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Impact" panose="020B080603090205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cap="none" spc="50" dirty="0" smtClean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Impact" panose="020B0806030902050204" pitchFamily="34" charset="0"/>
                      </a:endParaRPr>
                    </a:p>
                    <a:p>
                      <a:pPr algn="ctr"/>
                      <a:r>
                        <a:rPr lang="en-US" sz="25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Impact" panose="020B0806030902050204" pitchFamily="34" charset="0"/>
                        </a:rPr>
                        <a:t>KEY</a:t>
                      </a:r>
                      <a:r>
                        <a:rPr lang="en-US" sz="2500" b="1" cap="none" spc="50" baseline="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Impact" panose="020B0806030902050204" pitchFamily="34" charset="0"/>
                        </a:rPr>
                        <a:t> PERFORMANCE INDICATORS</a:t>
                      </a:r>
                      <a:endParaRPr lang="en-US" sz="25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Impact" panose="020B080603090205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b="1" cap="none" spc="50" dirty="0" smtClean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Impact" panose="020B0806030902050204" pitchFamily="34" charset="0"/>
                      </a:endParaRPr>
                    </a:p>
                    <a:p>
                      <a:pPr algn="ctr"/>
                      <a:endParaRPr lang="en-US" sz="1000" b="1" cap="none" spc="50" dirty="0" smtClean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Impact" panose="020B0806030902050204" pitchFamily="34" charset="0"/>
                      </a:endParaRPr>
                    </a:p>
                    <a:p>
                      <a:pPr algn="ctr"/>
                      <a:r>
                        <a:rPr lang="en-US" sz="2500" b="1" cap="none" spc="50" dirty="0" smtClean="0">
                          <a:ln w="13500">
                            <a:solidFill>
                              <a:schemeClr val="accent1">
                                <a:shade val="2500"/>
                                <a:alpha val="6500"/>
                              </a:schemeClr>
                            </a:solidFill>
                            <a:prstDash val="solid"/>
                          </a:ln>
                          <a:solidFill>
                            <a:schemeClr val="accent1">
                              <a:tint val="3000"/>
                              <a:alpha val="95000"/>
                            </a:schemeClr>
                          </a:solidFill>
                          <a:effectLst>
                            <a:innerShdw blurRad="50900" dist="38500" dir="13500000">
                              <a:srgbClr val="000000">
                                <a:alpha val="60000"/>
                              </a:srgbClr>
                            </a:innerShdw>
                          </a:effectLst>
                          <a:latin typeface="Impact" panose="020B0806030902050204" pitchFamily="34" charset="0"/>
                        </a:rPr>
                        <a:t>TIME FRAME</a:t>
                      </a:r>
                      <a:endParaRPr lang="en-US" sz="2500" b="1" cap="none" spc="50" dirty="0">
                        <a:ln w="13500">
                          <a:solidFill>
                            <a:schemeClr val="accent1">
                              <a:shade val="2500"/>
                              <a:alpha val="6500"/>
                            </a:schemeClr>
                          </a:solidFill>
                          <a:prstDash val="solid"/>
                        </a:ln>
                        <a:solidFill>
                          <a:schemeClr val="accent1">
                            <a:tint val="3000"/>
                            <a:alpha val="95000"/>
                          </a:schemeClr>
                        </a:solidFill>
                        <a:effectLst>
                          <a:innerShdw blurRad="50900" dist="38500" dir="13500000">
                            <a:srgbClr val="000000">
                              <a:alpha val="60000"/>
                            </a:srgbClr>
                          </a:innerShdw>
                        </a:effectLst>
                        <a:latin typeface="Impact" panose="020B080603090205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  <a:tr h="2777238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Relief Operation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Collected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 goods for the typhoon victims and joined the CDRRM and other agencies in the repacking  of relief goods.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As the need arises</a:t>
                      </a:r>
                      <a:endParaRPr lang="en-US" sz="2400" b="1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6146" name="Picture 2" descr="https://encrypted-tbn0.gstatic.com/images?q=tbn:ANd9GcQb4nZMRX5ubC6TZA6ZXumene3QzBK-B1IHzVfL6Gy9XaFV_rs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914525" cy="19145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44415484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Video of accomplished programs and projects</a:t>
            </a:r>
            <a:endParaRPr lang="en-US" dirty="0"/>
          </a:p>
        </p:txBody>
      </p:sp>
      <p:pic>
        <p:nvPicPr>
          <p:cNvPr id="4" name="poooo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8200" y="1981200"/>
            <a:ext cx="7315200" cy="4191000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Rain Gauge Reading </a:t>
            </a:r>
            <a:endParaRPr lang="en-US" b="1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01781317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Rain Gauge Reading </a:t>
            </a:r>
            <a:endParaRPr lang="en-US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01781317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457200" y="152400"/>
            <a:ext cx="8229600" cy="639762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Rain Gauge Reading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0" y="91440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01781317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Rain Gauge Reading</a:t>
            </a:r>
            <a:endParaRPr lang="en-US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01781317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28000"/>
            <a:lum bright="-10000"/>
          </a:blip>
          <a:srcRect/>
          <a:stretch>
            <a:fillRect t="4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1676400"/>
            <a:ext cx="85344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 ESSENCE" panose="02000000000000000000" pitchFamily="2" charset="0"/>
              </a:rPr>
              <a:t>SJDMNHS SHINE Program</a:t>
            </a:r>
          </a:p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 ESSENCE" panose="02000000000000000000" pitchFamily="2" charset="0"/>
              </a:rPr>
              <a:t>Accomplishment Report</a:t>
            </a:r>
          </a:p>
        </p:txBody>
      </p:sp>
    </p:spTree>
    <p:extLst>
      <p:ext uri="{BB962C8B-B14F-4D97-AF65-F5344CB8AC3E}">
        <p14:creationId xmlns="" xmlns:p14="http://schemas.microsoft.com/office/powerpoint/2010/main" val="2944987538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Rain Gauge Reading</a:t>
            </a:r>
            <a:endParaRPr lang="en-US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01781317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Rain Gauge Reading</a:t>
            </a:r>
            <a:endParaRPr lang="en-US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01781317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Future plans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Strengthen student involvement in awareness and preparedness on disasters brought by heavy rains.</a:t>
            </a:r>
          </a:p>
          <a:p>
            <a:r>
              <a:rPr lang="en-US" dirty="0" smtClean="0"/>
              <a:t>Expansion of network and linkages that will support implementation of SHINE projects and programs</a:t>
            </a:r>
            <a:endParaRPr lang="en-US" dirty="0"/>
          </a:p>
        </p:txBody>
      </p:sp>
      <p:sp>
        <p:nvSpPr>
          <p:cNvPr id="4098" name="AutoShape 2" descr="data:image/jpeg;base64,/9j/4AAQSkZJRgABAQAAAQABAAD/2wCEAAkGBhQSERQQEhIUFBUWFxcaFhQXFxgXFRUXGBQVFxcYFhYYGyogFxwjGRUYHy8gIykpLC0sFx4xNTAqNSYrLCkBCQoKDgwOGg8PGjYlHiQsKSwsMS0sNC0xKiksLC4vLCwvNi0vLCwsLCw0KiwsKSwsLC8uLCksLSwpNCkpLCwsKv/AABEIAMAAwAMBIgACEQEDEQH/xAAcAAABBQEBAQAAAAAAAAAAAAAAAwQFBgcBAgj/xABGEAACAQIDBQUEBgYIBgMAAAABAgADEQQSIQUGMUFRE2FxkaEHIjKBQlJyscHRFCNigpLwFTNDU5OisuFEdIPC0vEWJTT/xAAbAQACAgMBAAAAAAAAAAAAAAAABQQGAQIDB//EADMRAAEDAgQDBgUEAwEAAAAAAAEAAgMEEQUSITFBUWETcYGh0fAiMpGxwQYU4fEVQuJD/9oADAMBAAIRAxEAPwDcYQhBCIXnlntqeHWZhv5v5VRFNGt2Qqa00QA1WS39ZUZgQga+igXtYk62Gj3hguVKpaV9S/IxahedvPnnZHtIxtJwTXeovNXs1/MTad1N6aeNp51sGFsy+PMeVrcpzjna/RSqzC5qVud2o5hTsIQndK0QhCCEQhCCEQhCCEQhCCETyzgC5IA6mDtYEngJT9t1jURarto18lPkq8ie8yFWVYpmXtc+/VSaeDtnWvYK1Jj6ZNg6k+Iji8yyrR7pbt09ps4NNze3wk8fAyBRYsJ5BG9tidlMqcO7JmdpurLCEI8SpEIQghEIQghQ2+TsMBiil83Yva32T+E+b8XjGquXYkk9enSfU1WmGBVhcEEEHgQeIMwHfT2fVcFUZ1UvhySVqAXyAnRanQjhfgfSQqppOoVmwCoja50Ttzt16JnvLsXD0Foth6/aF198G3unTpLN7L6uTEYfIdagqrUXuABDW8Rb5iZ4qzYfZVuZUoXxlcFWZctOmeKqTdmYcibDSR4buk0Cd4k5sNGRI65N7czf0v5LSBOzgnY1XnyIQhBCIQhBCIQhBCIQhBCRxtMtTdRxKkDymfVWJteaMZWNubKXNmRgCeKa6nuIGhPQxBjVK+VrZGcNwmmHThji13FQ+09pioqKEC5Ry5yR3NS7MelifUD7/SMNm7MNdygZVtqb8bdy85c9n7PSimRB4k8SepkHDKaWeUVD9h520UutnjiiMLdyncIQltSBEIQghEIQghEgt8d4Rg8K9bTNYhATa7EaSdmee11cgwuJZc6I1ZGXvq0rI3TQp6znK4taSFLoomyztY7Y+fTx2WT0do1KTs1Go6sx/rLCm+pueBOXU8j+U1vcDfN6tapgq753T4HYZXawGYMBobHgeYmMl7m17gXt1teWimtRKOH2rRuaiV2p1jyze6aZPRWQ5Se8dYtheWm4V5xGkjmiDXDU6A8jw8Da3it9E7eRuzNv0a+HXEpUXsyLkk2ynmGvwIOkhNqe0Gknu0UNU9Scqedrny+cny1EUQu9y85lcISRJoQrbOXmX43fbE1ODimOiC3qbmQmIxL1Najs/wBpi33mLJMXjHyNv5eqhOrWj5QtkfaFMcaiDxZR+M8rtWidBVpn99eXHnMYCDoIMNLftL/qhT4m6aVseXcgb8yuZrnWJyrZ12pRPCrT/jX84ulUNwIPgbzGMcg7RtBxMQUW1Gh6jQ+kupwscHeShDGHcWef8LcYXmQYTeLE0/hrvboxzD/NJ/Ae0ZxpWpBh9ZDY/wAJ09ZGkw2Vvy6qVHisLvmBHn9vRXnG4kU6bOeQ9eUpAxzsr5iTm68OpIHjePtp7wLilSlh7tmIv1Dcgw5DnfuiO2Kao4prwRFX5gXP3yj40ZcxBuA2w5XJ377AK24d2bmBwIObXTWwCa0FIKlKnvi7AW0BANwW4m4EveFrZ0V/rKD5i8zog5cw53VepOgP3gTRcNRyIqfVAHkLTbAnO+McNFtiYADTx1SsIQlkSZEIQghEIQghEhN8di/peDrUB8TLdPtr7y+ok3C0wRcWK3Y8scHN3Gq+XDRHZK44g2YX5HVG8D7wt+z3y47lbTNKhiKdaiKlKsigKxspZS12tx+FgLj6q69JrfXdDD08Wa6GwcE1aIGhckEWPINqSOVu+Q7Nc/gOA8JXKqoMD8rNwmuLfqBr4Owh3OpJ/wBdb2HM9drdduUMOqIKaiyjW3U2tmPU25z2YLAxMSSblUh73PcXPNydyV4drTuGP0it1vzJF/C2vrFsNlzAPoDcE9LjQ+cVxFVezo0MuWpTUqw0s+tww63liwDD4ayY9rqBwva/5t3KNO8sZcLw4VmuMtMEj3feOUcyCSc3W1xG3Zai50Bv1Jt90VWiRV7J70zcZrqSUBFwSB8p2lhmZ+zAOY8FsQT3gc+EtjMEw9tRnZo4WdlzfQ8/NRTNJl1HTZeKj3JJ5zzOkW0nJYlFRCcLRxhNn1KptTQt4W/EiYJA1KyAToE3z2II0I4HmJKYfbhbSqdT9Pr9r85H4jBuhyujK3RhYxAyHWUUNZH2czbj7dQVLpKuWkkzxOsfe4WgbGw/a1qage5RCknkTqR5tr8pcxMp3X3lbDPlOtM8V6eE1OhWDqGU3BFwZWRhn7C4BuCd/sPAK1sxIVwBIsQNvz4pSEIQXVEIQghEIQghEbY7E9mhYC54KOrHQDzjmVDfjb60Wp08yBirkZ2C2JsobvsC+nhOE8nZxly5SvyMLlTttYo1KpN8wFxm+sebfM+QtGBE9rVU6drR/jE6QLX7Sj/GLymuDnG5CRF4XgCBnuihYEjUDU26TxOSxdchmPDl04jyM4upsPy9TJH+gn/vMP8A4yfnN2Rvdq0bLYAnZR19LcugFh6RXCV2WpSyki1Vbd1yL26R7/QL/wB7h/8AGT84i+zGp1aBZqRBqoLpUVra396x0Fr690Z4dFK2rjcQfmH31WHtIYdOC87TH66p9tvvMayaxmxKj1HcPh7MxI/XJwJ09Igd3av1qB/6yfnPVmystulRhkv8pVf2kWQA3ADBiCToctvdFvpajTTjeVp9q1b/AB+glu2tT7PNScqbjVVYOD04ffylP2hjDUK3CjKgX3VyjTmep6mVfGjI2QfHodhy9816b+jmwSQPHZfE06uOt78BppbiPHinuF3jdDZgGHhY+mh8pctqdmxV6WisoNj9E21APMSl7uLR7ZTWQOAfgJsr8dD9/fLomBaoC6ZSAbG7qrD91iLSZgsj3McXvuBsCdvfDy4pN+sIIoqhgiiykgkkDQ8tuI1v3i/BMwsvHs/2ybnDsdOK9x5j5/h3ypHZdTov+In/AJRxstXo1kqnKAp1OdOHnHFRG2WMt93VQp5XQyh/17lr0J5p1AQCOBFx856lVVyRCEIIRCBjPF7SWmQpuzHUIouxHW3Id50mQCTYLVzg0XKeSt7fqe7VPPOi/wAK5tPm5iGM34KOU7EafWqWPzAU285F7T2g1Wi7ZcpNTP7rZlAyqtibA8r8JHxOiqP29w388CtqCvpnTZc2vW449U1aJu9ohhcXm908eR6x0tIMbE2vfXvtp6yg5Teyulwm1DEqlXtcgy5WWoBoGNvdI6N1EhH5xxitolwlJlCtSXIRzvzJHfPf9EVsnadkQn1jYD1MmEOd8I1t0XmlZKJ5nPa2wvt780vsnZS5mLkN/dC11bqT330tyt3x+wINjpblwkPsEMa6upORDmZh8OnLoSbekm8TXzuznmSZHmI3VwwOxpwQyw+/X3ySeb+dJF7aW/ZjrWojzqrJSR21LBqBYgL+kULk8B+tW9zM0hJmb3hPcoHBUPbuIYYquFYgCtUsBwHvtwjIY6p9dovtmqGxFZgbg1ahBHMFydJ5wWyK1ZWalRqVAlsxRC2W97Xt4GWfinIDWsGbokKmLdtCxPziU9OhBsRYjiDxnmarqBbZF45p7TqgWFRrdDrbwvwjaEysOaHaEJ5/TNX6/wDlX8pyrturYgvx/ZUHzAvGkdbF2WcRWC/RFr9bX4DvJmTIWi5OihVRgp4zI9osOi+iN3NqJ+iUHdgt0HE9NNBJJdqUz9L0MzraOzBh6ajN75A0HIDgJAtiGHBmHzM4SYq9jsuVeVS195CWtsLrbFe+oNxPUzHdfe16TinUN1PM/j+c0ylUDAMOBjWlqm1DbjdSYpRILhN9p48UaT1TrlBNup5Dzmb4nepwrBfjfV6nM9w6AchLfv4D+hPb6yX8M4vMuQyy4dExzC480lxWV4eGja33XtyxOY6nrJHZmNKMCDoeI5GTGzamG/RWDgdpK2r6m0bMcH3aQk0jSyzgVJbQo9nVsOGjL4HlHxkWtY1XUdAB8tZKzyX9QwthrXNb0PiR+d/FeqYFM6aiY53UeAOn028EnWoq/wAahulxe3geMQGzqV79knzF/vjozkRZ3DimrqeJ5zOaCe5HdyHAcvKcnZyaLuBZETxNBKiNSqJnRrXF7G44FSOBik8lplri03bugi6rf/wRBnC1gVYWHaUyXp6g3VkYBjy1A8JKYTdzDU1yiir9Xqaue+4tb5STBSxLVEU6WUn3mv0nkyVJVzuAufposl7naElUveTdxKTrWQkUmIDqSWNMnQMGOrKe/UHreQG2NmNh6z0H+JDY9+lwfmCDL3vM4/R3B5iw8eXrKVvDtLt67VD0Vb9cqhb+kc0UrpYru3umFK950Owv+LflRkIQktTkSx7ksEFRxxDL6Akff6SuEyx7l7Lq1TW7JC2VAzgcdDplHM8dO6cZ2OfGWt3SD9QROloXhvCx+hCsmIxZqG7HjJ7G7t01wwrCpc9JVA8WOKa2XMbdIlaQL5he68obYXuLpFxNY3NxJqYOmx/aHkSJlVGg1R1p01zOxsoHM/hNk2Ns0UKFOiDfKoBPU8z5xxhDHZy7hZTqJpuSl8bhFq02puLqwIPgZj+2di1MJU7OpqD8D2sHHd0PUd82eR28OmGrHKrWRiAwBFwNNDLfSVDonWGxXStpWzMudCFjfaRTCU2dwiKWZuCjUn+es94pA5PZoRZSbLc8Bx7gOssL7ytg6CNhsLSBqAXdfiY2GjLxzfM36CPZZnsAsN1XIYY3k3NkYrYbYPKaljnHxDgD9W/Ow89YBrxWhuti8YRVruaYt/aAlvAUgRlHiRO7Z2I+FOb4qXJ+nc3Q+h9J5tj2HPbMZ2uzX+bofTl9NF6Lgla10IhLMltG34j15/VJGciVOuDFLyq7bqxohCdmELkY4liatGipymrVSnm5qGOpF9LhQbX0vaPpHt/+zBf8yn3NJdGwPma1210E2aT0Wf4/GMuIqMpIs7AakmwawBJ+LQc5LYTf2vTQouma17HQ2vbQg24nnIHaJ/W1Ptt/qMbyxuaDoQnJhY8DMLqQ2jtypWILHhw7vCR8Jy8y1oaLAWC6hoaLBECZwmL7P2dVxFQUaFNqjngq8fEngB3nSbAX2XOSRsYu42CToUGc5UBY9BqT/Nj5TZPZ1tChhKHZWBdjepUVgcx6WNrBRoLX5nnJbcH2epgEFSpZ8Qw95h8KdVS/q3Pu4Sd2vsDDVgWrU14av8LAd7Cxkj9vK2zmOAPVUPGcRkqTkhdZo36/wFXN5MDgaw7Us9OoTwRbM56lHFj9rTxlKwGER6gR6hVTf3gLnu4nS8lMFglpqzKVFrlFY3CU81wX+sxuLKOOp0kftLGmqwCr3Kul2ZmuToOLMeHK9ojnl7RwdYDuG6p75Mzr2/lahu1sOhRpq9JLF1BLMbvqL2vyHcJNRvs/D5KSIeKqoPiAAY4lqjaGsAAsnLRYAIidekGVkPBgQfAixik4ROi2WLVaFTCV8hOWpTOh5MOTDqrD7yJ6xWKpspyKULG70h/VE8Q9M8abA8vXlNV23u7SxShao1HwuNGXwP4HSZ9vBuTVwwNRD2tK2pAsyWPFhzHeI9hrWSAB+/39/wBKuT0EkRJZ8v29/wBq47pb1ri1KN7tZAMy3+IfXXqOo5H5GS20tp0aSntXUC2qnUkfZ5zF6LMGD0yVdToQbEHuP88ZaNkbj18VarXqZEazcc9RwefQHvNz3SPLSRNOZzrN5KVDWzOaGNbd3P8AKY4nEJWxITB0XsfoA3J6sB9Ffnbhw4R3jMNUoG1VCvRj8J8G4TQNk7DpYZclFAvU8Wb7TcTHxS4sdR05StV+GU1Q68Lcvnfw9FY6GuqYG2mdm8rdP7WYLiBzH4RdDTPFmX5A/jLpit1sO+vZhT1Q5fQaSLr7hr9Csy/aUN91ogkwadvy2d78PunLcShdvce/H7KGXC0j/wAQB4o0g9s1qeHxWEqtVDU1qhi4DaWRtCLX/wDctjbiVOVZD4qw/wC4yL277MK2IphO3prZg18rG+jC3d8U3p6GeORpMdrHe/8A0V2bV05PxSad38LO8RsjCFizbSp3Ykm1CsRqbxhiMHhU4YmpV+zRy+rv+Eu6+wytzxVIfuMfxjzD+wkXBqY0kcwtEA/JmqH7o67B5/19/VT/APK0zf8A1J8PRqy6pUT6KN4sbnyAtE6NJqjCmilmPBEBZjz0Uambrs32QYGlYstSsQf7R9PDKoAI+Utmz9k0qC5aNJKY6IoXztxm7aU8Sos2PsGkbSe/T1WN7u+x7E1iHxLDDpp7ujVSL6gAGy6cyTx4S00Nya+AJbCe+p4lfdqkcg19H4/7TRbQInR9Ix7bajqCq1W1UtZpI7TkNP78bqjYTfxlJSoLMOKVFKMPmAfVRIveve04i1JAVQcRe+ZvEcukdb5bbzV2w7BSEHCwJ+EG9zqNSOFpVtn7NqYip2dJCbkXIBIUHmx5Dj42iGaaVzjAHEju1Kr7nPJMea4Xdn7Peu/Z01LNx04DW12PLxl+3V3H/R27asQ9QfCo+FOpufibv0tLBsjY9PDUxTpiw5nmx6sesfRtS4eyKznalTYqdrNTuuCdhCM1KRCEIIROFb8Z2EELGsfs1hjKmHpr7wdgq3tfmov3gyZ2JvbUwx7CohGWwKPdSOPUXHjw++J7yj/7UZPiz0f4rrx9JoG1tiUcSuWsga3BuDL9lhqI6kna1jBI24I8VX4qZz5HmJ1i0+HcjZm3KVcXptrzU6MPlz+UkJlO8Wx2wFVMtUsr5mQ8Ki5MoNyND8Q1Fr6zS9k1WahSZ/iKKW8SAZBqIGMaHxm4KZUtRI9zo5W2cE7hCEhqciEIQQiEIQQiEIQQgxhjNs0qRCu1ie4+p5R+ZVN6MPlcMwLUahAcA2C1BorfMG37o7pFq5XxRlzN1wqJHRszNVO3uYHGV6oNw2RQegVQX9cvkZftzdlChhU0s1T328WAsPkthM02lUzVQKl2VbAi/FQdVv3gWvNnpsCARwI08OUW4baSR8p39VGpfie569QhCPEwRCEIIRCEIIROTsY7Z2kKFF6x1yjQdSdAPOZa0uIAWrnBoLjsFnuHrLU2q1RyAorMSSdP1YKj1UTTKVUMLqQR1ExjZ4N+Op0v1J1M0rdpuzwjViNDmcD9lVAHmFv844xCABrXX2sAkOGVLjI5lt7uJVR35c4jHLh15BKYPQ1CCx+QKmaLUxlKkArOq2AABOtgNNJjdLHM1Xt2Pvls5IJGpNyAeI0uBJDEViNBZRx77HX3iOJtxkh1D2jWsJ0AUX/JGF73tbcuPHhyWt0qysLqQR1E9yB3Owjphw1Ti5zAW1C5VVb99lv85PRFK0MeWg3srLC8vjDnCxIRCEJzXVEIQghEIQghERxmGWojU3F1YWIi0iN4trmgikELmJGYgkCyluA4k2tOUr2sYXP2WkjmtaS7ZUDeHdGvRLNl7SkoJ7QW0X9tevh38OEt+5G3+3o9m5/WUgAf2l4BvwP+8YUN9G1WqoA4EEX4jUEaSqYXGnB4ovS1VWNlvxpnXLfw0v3CV+OpghkD4Scp0IPBK2SxxvBZtxC2GERwmLWoi1EN1YAg9xi0sgNxcJvuiEITKEQhCCESr+0MH9DNuAdM3hf87S0ROvQV1KOoZWFipFwQeRE6RPyPDuRXKaPtI3M5hZBu9s18RX7FCVUgdow+il9fAngPHumvLQGXJYZbWtyta1vKJYHZlKiuWlTVATchRa57+sdWneqqTO6/BR6SkFO225O6p2L9mlFmvTqVKYP0dGUfZvqPOPdmbh4ekcxzVWHDtCCB+6AB53lkhNDVTEZcxstxSQB2bKLrlp2EJHUpEIQghEIQghEIQghEa7S2elem1KoLq3mDyI7xHUJggOFisEAixWc1N28Vh2zLSFexuHUjW31kbr0uZFjdXFVXOXDmmCT8RAVe65N7fIzWbQtFZwqHhe3JRP2bEx2Js7sKFOiWzFFALcLnnYco/hCNGgNFgpYFhYIhCEysr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PH"/>
          </a:p>
        </p:txBody>
      </p:sp>
      <p:pic>
        <p:nvPicPr>
          <p:cNvPr id="4100" name="Picture 4" descr="https://encrypted-tbn3.gstatic.com/images?q=tbn:ANd9GcSot0_3ddCqSvDbclXz5S5cgF2vinZ3gY7KIi7ZcnSkwoY5ICsP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191000"/>
            <a:ext cx="1847850" cy="2466975"/>
          </a:xfrm>
          <a:prstGeom prst="rect">
            <a:avLst/>
          </a:prstGeom>
          <a:noFill/>
        </p:spPr>
      </p:pic>
      <p:pic>
        <p:nvPicPr>
          <p:cNvPr id="4102" name="Picture 6" descr="http://www.lakecountyohio.gov/portals/35/images/emergency_preparedness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4114800"/>
            <a:ext cx="3055696" cy="2494961"/>
          </a:xfrm>
          <a:prstGeom prst="rect">
            <a:avLst/>
          </a:prstGeom>
          <a:noFill/>
        </p:spPr>
      </p:pic>
      <p:pic>
        <p:nvPicPr>
          <p:cNvPr id="4104" name="Picture 8" descr="http://static.guim.co.uk/sys-images/Observer/Pix/pictures/2013/11/16/1384616954949/Survivors-of-typhoon-Haiy-00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4419600"/>
            <a:ext cx="3111500" cy="213360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664" y="457200"/>
            <a:ext cx="47070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 PREPARED…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1447800"/>
            <a:ext cx="3837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 AWARE…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00400" y="2514600"/>
            <a:ext cx="3539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 READY…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3962400"/>
            <a:ext cx="7620483" cy="1754326"/>
          </a:xfrm>
          <a:prstGeom prst="rect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SAVE LIFE, PROTECT OUR </a:t>
            </a:r>
          </a:p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PROPERTIES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1905000"/>
            <a:ext cx="6172200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GOD BLESS </a:t>
            </a:r>
          </a:p>
          <a:p>
            <a:pPr algn="ctr"/>
            <a:r>
              <a:rPr lang="en-US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PHILIPPINES…</a:t>
            </a:r>
            <a:endParaRPr 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676400" y="2133600"/>
            <a:ext cx="5526731" cy="1456730"/>
            <a:chOff x="1676400" y="2133600"/>
            <a:chExt cx="5526731" cy="1456730"/>
          </a:xfrm>
        </p:grpSpPr>
        <p:sp>
          <p:nvSpPr>
            <p:cNvPr id="5" name="Rectangle 4"/>
            <p:cNvSpPr/>
            <p:nvPr/>
          </p:nvSpPr>
          <p:spPr>
            <a:xfrm>
              <a:off x="1676400" y="2133600"/>
              <a:ext cx="5448928" cy="144655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88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Impact" panose="020B0806030902050204" pitchFamily="34" charset="0"/>
                </a:rPr>
                <a:t>OBJECTIVES</a:t>
              </a:r>
              <a:endParaRPr lang="en-US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52600" y="2667000"/>
              <a:ext cx="5450531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_______________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411470982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81245" y="1572307"/>
            <a:ext cx="8129355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60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  <a:latin typeface="AR BERKLEY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381000"/>
            <a:ext cx="7696200" cy="618630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285750" indent="-285750" algn="ctr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6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 CENA" panose="02000000000000000000" pitchFamily="2" charset="0"/>
              </a:rPr>
              <a:t>Enhance the disaster awareness of </a:t>
            </a:r>
            <a:r>
              <a:rPr lang="en-US" sz="6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 CENA" panose="02000000000000000000" pitchFamily="2" charset="0"/>
              </a:rPr>
              <a:t>students through </a:t>
            </a:r>
            <a:r>
              <a:rPr lang="en-US" sz="66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 CENA" panose="02000000000000000000" pitchFamily="2" charset="0"/>
              </a:rPr>
              <a:t>its regular hydrological </a:t>
            </a:r>
            <a:r>
              <a:rPr lang="en-US" sz="6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 CENA" panose="02000000000000000000" pitchFamily="2" charset="0"/>
              </a:rPr>
              <a:t>monitoring and information campaign.</a:t>
            </a:r>
          </a:p>
        </p:txBody>
      </p:sp>
    </p:spTree>
    <p:extLst>
      <p:ext uri="{BB962C8B-B14F-4D97-AF65-F5344CB8AC3E}">
        <p14:creationId xmlns="" xmlns:p14="http://schemas.microsoft.com/office/powerpoint/2010/main" val="3594391931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371600"/>
            <a:ext cx="7467600" cy="424731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285750" indent="-285750" algn="ctr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 CENA" panose="02000000000000000000" pitchFamily="2" charset="0"/>
              </a:rPr>
              <a:t>Encourage the proper management of our water resources in order to promote ecological balance and conservation.</a:t>
            </a:r>
          </a:p>
        </p:txBody>
      </p:sp>
    </p:spTree>
    <p:extLst>
      <p:ext uri="{BB962C8B-B14F-4D97-AF65-F5344CB8AC3E}">
        <p14:creationId xmlns="" xmlns:p14="http://schemas.microsoft.com/office/powerpoint/2010/main" val="1210067732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838200"/>
            <a:ext cx="8305800" cy="507831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285750" indent="-285750" algn="ctr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 CENA" panose="02000000000000000000" pitchFamily="2" charset="0"/>
              </a:rPr>
              <a:t>Establish specific and doable programs, projects and activities to address issues and concerns on the environment especially in the hydrological aspects.</a:t>
            </a:r>
          </a:p>
        </p:txBody>
      </p:sp>
    </p:spTree>
    <p:extLst>
      <p:ext uri="{BB962C8B-B14F-4D97-AF65-F5344CB8AC3E}">
        <p14:creationId xmlns="" xmlns:p14="http://schemas.microsoft.com/office/powerpoint/2010/main" val="4069853139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228600"/>
            <a:ext cx="8077200" cy="67403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285750" indent="-285750" algn="ctr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 CENA" panose="02000000000000000000" pitchFamily="2" charset="0"/>
              </a:rPr>
              <a:t>Network with other government and non-government organizations, in other schools or within the division, for support and assistance to programs, projects and activities of the club.</a:t>
            </a:r>
          </a:p>
        </p:txBody>
      </p:sp>
    </p:spTree>
    <p:extLst>
      <p:ext uri="{BB962C8B-B14F-4D97-AF65-F5344CB8AC3E}">
        <p14:creationId xmlns="" xmlns:p14="http://schemas.microsoft.com/office/powerpoint/2010/main" val="1329050154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371600"/>
            <a:ext cx="8077200" cy="470898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285750" indent="-285750" algn="ctr">
              <a:buClr>
                <a:schemeClr val="accent2"/>
              </a:buClr>
              <a:buFont typeface="Wingdings" panose="05000000000000000000" pitchFamily="2" charset="2"/>
              <a:buChar char="ü"/>
            </a:pPr>
            <a:r>
              <a:rPr lang="en-US" sz="6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 CENA" panose="02000000000000000000" pitchFamily="2" charset="0"/>
              </a:rPr>
              <a:t>Develop a proper environmental values, skills, and attitudes among members and the community.</a:t>
            </a:r>
          </a:p>
        </p:txBody>
      </p:sp>
      <p:pic>
        <p:nvPicPr>
          <p:cNvPr id="12290" name="Picture 2" descr="https://encrypted-tbn1.gstatic.com/images?q=tbn:ANd9GcTgw0VWRcUcrH4QUP66fgZi-TF0ytwo2wlbvfzQvoNZ6XypgtN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1509858" cy="15716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514084656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1219200"/>
            <a:ext cx="77724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</a:rPr>
              <a:t>Programs, </a:t>
            </a:r>
          </a:p>
          <a:p>
            <a:pPr algn="ctr"/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</a:rPr>
              <a:t> Projects and</a:t>
            </a:r>
          </a:p>
          <a:p>
            <a:pPr algn="ctr"/>
            <a:r>
              <a:rPr lang="en-US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anose="020B0806030902050204" pitchFamily="34" charset="0"/>
              </a:rPr>
              <a:t> Activities</a:t>
            </a:r>
            <a:endParaRPr 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0206514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1711</TotalTime>
  <Words>394</Words>
  <Application>Microsoft Office PowerPoint</Application>
  <PresentationFormat>On-screen Show (4:3)</PresentationFormat>
  <Paragraphs>94</Paragraphs>
  <Slides>24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Election of Officers</vt:lpstr>
      <vt:lpstr>Monitoring and Posting of Rain Gauge Reading</vt:lpstr>
      <vt:lpstr>Slide 12</vt:lpstr>
      <vt:lpstr>Slide 13</vt:lpstr>
      <vt:lpstr>Slide 14</vt:lpstr>
      <vt:lpstr>Video of accomplished programs and projects</vt:lpstr>
      <vt:lpstr>Rain Gauge Reading </vt:lpstr>
      <vt:lpstr>Rain Gauge Reading </vt:lpstr>
      <vt:lpstr>Slide 18</vt:lpstr>
      <vt:lpstr>Rain Gauge Reading</vt:lpstr>
      <vt:lpstr>Rain Gauge Reading</vt:lpstr>
      <vt:lpstr>Rain Gauge Reading</vt:lpstr>
      <vt:lpstr>Future plans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SPJ Region III</dc:creator>
  <cp:lastModifiedBy>Windows User</cp:lastModifiedBy>
  <cp:revision>108</cp:revision>
  <dcterms:created xsi:type="dcterms:W3CDTF">2013-10-25T13:50:32Z</dcterms:created>
  <dcterms:modified xsi:type="dcterms:W3CDTF">2013-11-29T01:33:31Z</dcterms:modified>
</cp:coreProperties>
</file>