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60" r:id="rId4"/>
    <p:sldId id="277" r:id="rId5"/>
    <p:sldId id="271" r:id="rId6"/>
    <p:sldId id="275" r:id="rId7"/>
    <p:sldId id="279" r:id="rId8"/>
    <p:sldId id="278" r:id="rId9"/>
    <p:sldId id="280" r:id="rId10"/>
    <p:sldId id="284" r:id="rId11"/>
    <p:sldId id="283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Data (A.M)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1.75</c:v>
                </c:pt>
                <c:pt idx="2">
                  <c:v>2.5</c:v>
                </c:pt>
                <c:pt idx="3">
                  <c:v>2.75</c:v>
                </c:pt>
                <c:pt idx="4">
                  <c:v>6</c:v>
                </c:pt>
                <c:pt idx="5">
                  <c:v>8</c:v>
                </c:pt>
                <c:pt idx="6">
                  <c:v>9.1999999999999993</c:v>
                </c:pt>
                <c:pt idx="7">
                  <c:v>3.95</c:v>
                </c:pt>
                <c:pt idx="8">
                  <c:v>5.75</c:v>
                </c:pt>
                <c:pt idx="9">
                  <c:v>2</c:v>
                </c:pt>
                <c:pt idx="10">
                  <c:v>1.75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 (P.M)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2.5</c:v>
                </c:pt>
                <c:pt idx="4">
                  <c:v>3</c:v>
                </c:pt>
                <c:pt idx="5">
                  <c:v>3.75</c:v>
                </c:pt>
                <c:pt idx="6">
                  <c:v>8.6</c:v>
                </c:pt>
                <c:pt idx="7">
                  <c:v>4.2</c:v>
                </c:pt>
                <c:pt idx="8">
                  <c:v>5.5</c:v>
                </c:pt>
                <c:pt idx="9">
                  <c:v>5.75</c:v>
                </c:pt>
                <c:pt idx="10">
                  <c:v>2.5</c:v>
                </c:pt>
              </c:numCache>
            </c:numRef>
          </c:val>
        </c:ser>
        <c:dLbls/>
        <c:marker val="1"/>
        <c:axId val="55222272"/>
        <c:axId val="48692224"/>
      </c:lineChart>
      <c:catAx>
        <c:axId val="55222272"/>
        <c:scaling>
          <c:orientation val="minMax"/>
        </c:scaling>
        <c:axPos val="b"/>
        <c:tickLblPos val="nextTo"/>
        <c:crossAx val="48692224"/>
        <c:crosses val="autoZero"/>
        <c:auto val="1"/>
        <c:lblAlgn val="ctr"/>
        <c:lblOffset val="100"/>
      </c:catAx>
      <c:valAx>
        <c:axId val="48692224"/>
        <c:scaling>
          <c:orientation val="minMax"/>
        </c:scaling>
        <c:axPos val="l"/>
        <c:majorGridlines/>
        <c:numFmt formatCode="General" sourceLinked="1"/>
        <c:tickLblPos val="nextTo"/>
        <c:crossAx val="55222272"/>
        <c:crosses val="autoZero"/>
        <c:crossBetween val="between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9A35C-D46C-488D-95A4-C0610B7767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796A1-7C59-4353-AC9B-AD47E5AF18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74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796A1-7C59-4353-AC9B-AD47E5AF18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284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B2E313-F696-490A-B694-FC475F1E87AD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B8FE2-2E70-45DC-AE01-55AFAF8E529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19400"/>
            <a:ext cx="7772400" cy="1146175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sz="8800" dirty="0" smtClean="0"/>
              <a:t>  </a:t>
            </a:r>
            <a:r>
              <a:rPr lang="en-US" sz="8800" b="1" dirty="0" err="1" smtClean="0"/>
              <a:t>SHIN</a:t>
            </a:r>
            <a:r>
              <a:rPr lang="en-US" sz="8800" b="1" cap="none" dirty="0" err="1" smtClean="0"/>
              <a:t>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400" dirty="0" smtClean="0"/>
              <a:t>(School Hydrological Information Network) </a:t>
            </a:r>
            <a:br>
              <a:rPr lang="en-US" sz="4400" dirty="0" smtClean="0"/>
            </a:br>
            <a:r>
              <a:rPr lang="en-US" sz="4400" b="1" dirty="0" smtClean="0"/>
              <a:t>Presentation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572000"/>
            <a:ext cx="6096000" cy="1371600"/>
          </a:xfrm>
        </p:spPr>
        <p:txBody>
          <a:bodyPr>
            <a:normAutofit fontScale="85000" lnSpcReduction="10000"/>
          </a:bodyPr>
          <a:lstStyle/>
          <a:p>
            <a:r>
              <a:rPr lang="en-US" sz="3600" b="1" dirty="0" err="1" smtClean="0"/>
              <a:t>Binagbag</a:t>
            </a:r>
            <a:r>
              <a:rPr lang="en-US" sz="3600" b="1" dirty="0" smtClean="0"/>
              <a:t> National High School</a:t>
            </a:r>
          </a:p>
          <a:p>
            <a:r>
              <a:rPr lang="en-US" sz="3600" b="1" dirty="0" err="1" smtClean="0"/>
              <a:t>Binagbag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Angat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Bulacan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51422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of BNHS about </a:t>
            </a:r>
            <a:r>
              <a:rPr lang="en-US" dirty="0" err="1" smtClean="0"/>
              <a:t>SHINe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INTERVIEW</a:t>
            </a:r>
          </a:p>
          <a:p>
            <a:r>
              <a:rPr lang="en-US" sz="4400" dirty="0" smtClean="0"/>
              <a:t>COMMUNICATE</a:t>
            </a:r>
          </a:p>
          <a:p>
            <a:r>
              <a:rPr lang="en-US" sz="4400" dirty="0" smtClean="0"/>
              <a:t>BULLETIN BOARDS</a:t>
            </a:r>
          </a:p>
          <a:p>
            <a:r>
              <a:rPr lang="en-US" sz="4400" dirty="0" smtClean="0"/>
              <a:t>SHARING OF INFORMATIONS</a:t>
            </a:r>
          </a:p>
          <a:p>
            <a:r>
              <a:rPr lang="en-US" sz="4400" dirty="0" smtClean="0"/>
              <a:t>DOOR TO DOOR</a:t>
            </a:r>
          </a:p>
          <a:p>
            <a:r>
              <a:rPr lang="en-US" sz="4400" dirty="0" smtClean="0"/>
              <a:t>TEACHING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BNHS’ SHINE  BULLETIN  BOARD</a:t>
            </a:r>
            <a:endParaRPr lang="en-US" dirty="0"/>
          </a:p>
        </p:txBody>
      </p:sp>
      <p:pic>
        <p:nvPicPr>
          <p:cNvPr id="1027" name="Picture 3" descr="C:\Documents and Settings\Admin\My Documents\My Pictures\IT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001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317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lvl="0" indent="0">
              <a:buClr>
                <a:srgbClr val="F0A22E"/>
              </a:buClr>
              <a:buNone/>
            </a:pPr>
            <a:r>
              <a:rPr lang="en-US" sz="19000" dirty="0" smtClean="0"/>
              <a:t>   </a:t>
            </a:r>
          </a:p>
          <a:p>
            <a:pPr marL="0" lvl="0" indent="0">
              <a:buClr>
                <a:srgbClr val="F0A22E"/>
              </a:buClr>
              <a:buNone/>
            </a:pPr>
            <a:endParaRPr lang="en-US" sz="40000" dirty="0">
              <a:solidFill>
                <a:srgbClr val="4E3B30"/>
              </a:solidFill>
            </a:endParaRPr>
          </a:p>
          <a:p>
            <a:pPr marL="0" indent="0">
              <a:buNone/>
            </a:pPr>
            <a:r>
              <a:rPr lang="en-US" sz="19000" dirty="0" smtClean="0"/>
              <a:t>    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315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71600" y="4267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90600" y="4648200"/>
            <a:ext cx="6934200" cy="1752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200" dirty="0" smtClean="0"/>
              <a:t>END</a:t>
            </a:r>
            <a:endParaRPr lang="en-US" sz="13200" dirty="0"/>
          </a:p>
        </p:txBody>
      </p:sp>
    </p:spTree>
    <p:extLst>
      <p:ext uri="{BB962C8B-B14F-4D97-AF65-F5344CB8AC3E}">
        <p14:creationId xmlns:p14="http://schemas.microsoft.com/office/powerpoint/2010/main" xmlns="" val="427792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sz="19000" dirty="0" smtClean="0"/>
              <a:t>THANK</a:t>
            </a:r>
            <a:br>
              <a:rPr lang="en-US" sz="19000" dirty="0" smtClean="0"/>
            </a:br>
            <a:r>
              <a:rPr lang="en-US" sz="19000" dirty="0" smtClean="0"/>
              <a:t>    YOU!!!!!</a:t>
            </a:r>
            <a:endParaRPr lang="en-US" sz="19000" dirty="0"/>
          </a:p>
        </p:txBody>
      </p:sp>
    </p:spTree>
    <p:extLst>
      <p:ext uri="{BB962C8B-B14F-4D97-AF65-F5344CB8AC3E}">
        <p14:creationId xmlns:p14="http://schemas.microsoft.com/office/powerpoint/2010/main" xmlns="" val="2042650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CONTENTS: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44963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BNHS’ </a:t>
            </a:r>
            <a:r>
              <a:rPr lang="en-US" sz="4000" dirty="0" err="1" smtClean="0"/>
              <a:t>SHINe</a:t>
            </a:r>
            <a:r>
              <a:rPr lang="en-US" sz="4000" dirty="0" smtClean="0"/>
              <a:t> Logo</a:t>
            </a:r>
          </a:p>
          <a:p>
            <a:r>
              <a:rPr lang="en-US" sz="4000" dirty="0" smtClean="0"/>
              <a:t>BNHS’ Rainfall Data graph (</a:t>
            </a:r>
            <a:r>
              <a:rPr lang="en-US" sz="4000" dirty="0" smtClean="0"/>
              <a:t>January-November)</a:t>
            </a:r>
            <a:endParaRPr lang="en-US" sz="4000" dirty="0" smtClean="0"/>
          </a:p>
          <a:p>
            <a:r>
              <a:rPr lang="en-US" sz="4000" dirty="0" smtClean="0"/>
              <a:t>Climate Change Adaptation</a:t>
            </a:r>
          </a:p>
          <a:p>
            <a:r>
              <a:rPr lang="en-US" sz="4000" dirty="0" smtClean="0"/>
              <a:t>Initiatives of </a:t>
            </a:r>
            <a:r>
              <a:rPr lang="en-US" sz="4000" dirty="0" err="1" smtClean="0"/>
              <a:t>SHINe</a:t>
            </a:r>
            <a:endParaRPr lang="en-US" sz="4000" dirty="0" smtClean="0"/>
          </a:p>
          <a:p>
            <a:r>
              <a:rPr lang="en-US" sz="4000" dirty="0" smtClean="0"/>
              <a:t>Reports of BNHS about </a:t>
            </a:r>
            <a:r>
              <a:rPr lang="en-US" sz="4000" dirty="0" err="1" smtClean="0"/>
              <a:t>SHINe</a:t>
            </a:r>
            <a:endParaRPr lang="en-US" sz="4000" dirty="0" smtClean="0"/>
          </a:p>
          <a:p>
            <a:r>
              <a:rPr lang="en-US" sz="4000" dirty="0" smtClean="0"/>
              <a:t>Plans of BNHS about </a:t>
            </a:r>
            <a:r>
              <a:rPr lang="en-US" sz="4000" dirty="0" err="1" smtClean="0"/>
              <a:t>SHINe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16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cap="none" dirty="0" smtClean="0">
                <a:latin typeface="Arial Rounded MT Bold" pitchFamily="34" charset="0"/>
              </a:rPr>
              <a:t>INTRODUCTION </a:t>
            </a:r>
            <a:br>
              <a:rPr lang="en-US" cap="none" dirty="0" smtClean="0">
                <a:latin typeface="Arial Rounded MT Bold" pitchFamily="34" charset="0"/>
              </a:rPr>
            </a:br>
            <a:r>
              <a:rPr lang="en-US" cap="none" dirty="0" smtClean="0">
                <a:latin typeface="Arial Rounded MT Bold" pitchFamily="34" charset="0"/>
              </a:rPr>
              <a:t>BNHS’ </a:t>
            </a:r>
            <a:r>
              <a:rPr lang="en-US" cap="none" dirty="0" err="1" smtClean="0">
                <a:latin typeface="Arial Rounded MT Bold" pitchFamily="34" charset="0"/>
              </a:rPr>
              <a:t>SHINe</a:t>
            </a:r>
            <a:r>
              <a:rPr lang="en-US" cap="none" dirty="0" smtClean="0">
                <a:latin typeface="Arial Rounded MT Bold" pitchFamily="34" charset="0"/>
              </a:rPr>
              <a:t> Logo</a:t>
            </a:r>
            <a:endParaRPr lang="en-US" cap="none" dirty="0">
              <a:latin typeface="Arial Rounded MT Bold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36427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Rainfall Data Graph</a:t>
            </a:r>
            <a:br>
              <a:rPr lang="en-US" dirty="0" smtClean="0"/>
            </a:br>
            <a:r>
              <a:rPr lang="en-US" dirty="0" smtClean="0"/>
              <a:t>       (</a:t>
            </a:r>
            <a:r>
              <a:rPr lang="en-US" dirty="0" smtClean="0"/>
              <a:t>January-November  </a:t>
            </a:r>
            <a:r>
              <a:rPr lang="en-US" dirty="0" smtClean="0"/>
              <a:t>2012)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0011787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85021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Climate  Change 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en-US" sz="2800" dirty="0" smtClean="0"/>
              <a:t>Climate change, the sudden change of weather or climate is already spread across the country.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The members of </a:t>
            </a:r>
            <a:r>
              <a:rPr lang="en-US" sz="2800" dirty="0" err="1" smtClean="0"/>
              <a:t>SHINe</a:t>
            </a:r>
            <a:r>
              <a:rPr lang="en-US" sz="2800" dirty="0" smtClean="0"/>
              <a:t> of BNHS have done a meeting about the climate change the school experiences. There are the evidences that we experience it: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/>
              <a:t>1. When it’s noon, the weather is very hot. After some time, it rains</a:t>
            </a:r>
            <a:r>
              <a:rPr lang="en-US" sz="3200" b="1" dirty="0" smtClean="0"/>
              <a:t>.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en-US" sz="2800" dirty="0" smtClean="0"/>
              <a:t>What is the cause of this?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5649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Climate  change  adaptation</a:t>
            </a:r>
            <a:br>
              <a:rPr lang="en-US" dirty="0" smtClean="0"/>
            </a:br>
            <a:r>
              <a:rPr lang="en-US" dirty="0" smtClean="0"/>
              <a:t>(causes of climate change in our environment)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735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a</a:t>
            </a:r>
            <a:r>
              <a:rPr lang="en-US" sz="2800" dirty="0" smtClean="0"/>
              <a:t>. The trees that absorb carbon dioxide were being cut.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b. There are so many </a:t>
            </a:r>
            <a:r>
              <a:rPr lang="en-US" sz="2800" dirty="0" err="1" smtClean="0"/>
              <a:t>garbages</a:t>
            </a:r>
            <a:r>
              <a:rPr lang="en-US" sz="2800" dirty="0" smtClean="0"/>
              <a:t> in our environment.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c .The </a:t>
            </a:r>
            <a:r>
              <a:rPr lang="en-US" sz="2800" dirty="0" err="1" smtClean="0"/>
              <a:t>garbages</a:t>
            </a:r>
            <a:r>
              <a:rPr lang="en-US" sz="2800" dirty="0" smtClean="0"/>
              <a:t> were being burned.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 d. Farmlands are converted into commercial buildings, subdivisions, etc.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000" b="1" dirty="0" smtClean="0"/>
              <a:t>2. Even there’s sun it rains.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000" b="1" dirty="0" smtClean="0"/>
              <a:t>3. Even there’s a typhoon and we are affected, the whole day is sunny.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4000" b="1" dirty="0" smtClean="0"/>
              <a:t>4. After hard rains, sun comes out and after a few minutes it rains again.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dirty="0" smtClean="0"/>
              <a:t>	Why can’t we blame the nature? However, our school continuously creating ways to make a solution for this problem.</a:t>
            </a:r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93592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ways </a:t>
            </a:r>
            <a:r>
              <a:rPr lang="en-US" dirty="0" smtClean="0"/>
              <a:t>to </a:t>
            </a:r>
            <a:r>
              <a:rPr lang="en-US" dirty="0" smtClean="0"/>
              <a:t>prevent climate     </a:t>
            </a:r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***3 B’s***</a:t>
            </a:r>
          </a:p>
          <a:p>
            <a:r>
              <a:rPr lang="en-US" sz="5400" b="1" dirty="0" smtClean="0"/>
              <a:t>Be Aware</a:t>
            </a:r>
          </a:p>
          <a:p>
            <a:r>
              <a:rPr lang="en-US" sz="5400" b="1" dirty="0" smtClean="0"/>
              <a:t>Be Alert</a:t>
            </a:r>
          </a:p>
          <a:p>
            <a:r>
              <a:rPr lang="en-US" sz="5400" b="1" dirty="0" smtClean="0"/>
              <a:t>Be Prepared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16422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en-US" dirty="0" smtClean="0"/>
              <a:t>           INITIATIVES OF </a:t>
            </a:r>
            <a:r>
              <a:rPr lang="en-US" dirty="0" err="1" smtClean="0"/>
              <a:t>SHINe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are some initiatives of </a:t>
            </a:r>
            <a:r>
              <a:rPr lang="en-US" dirty="0" err="1" smtClean="0"/>
              <a:t>SHINe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Cross visit</a:t>
            </a:r>
          </a:p>
          <a:p>
            <a:r>
              <a:rPr lang="en-US" dirty="0" smtClean="0"/>
              <a:t>A good leader must be a good member.</a:t>
            </a:r>
          </a:p>
          <a:p>
            <a:r>
              <a:rPr lang="en-US" dirty="0" smtClean="0"/>
              <a:t>The members should know their responsibilities and duties.</a:t>
            </a:r>
          </a:p>
          <a:p>
            <a:r>
              <a:rPr lang="en-US" dirty="0" smtClean="0"/>
              <a:t>Knowing the significance of </a:t>
            </a:r>
            <a:r>
              <a:rPr lang="en-US" dirty="0" err="1" smtClean="0"/>
              <a:t>SHINe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Daily visiting of the rain gauge.</a:t>
            </a:r>
          </a:p>
          <a:p>
            <a:r>
              <a:rPr lang="en-US" dirty="0" smtClean="0"/>
              <a:t>Cooperation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626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Different  reports  of the  school</a:t>
            </a:r>
            <a:br>
              <a:rPr lang="en-US" dirty="0" smtClean="0"/>
            </a:br>
            <a:r>
              <a:rPr lang="en-US" dirty="0" smtClean="0"/>
              <a:t>about  shine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dirty="0" smtClean="0"/>
              <a:t>BNHS’  </a:t>
            </a:r>
            <a:r>
              <a:rPr lang="en-US" sz="4800" dirty="0" err="1" smtClean="0"/>
              <a:t>SHINe</a:t>
            </a:r>
            <a:r>
              <a:rPr lang="en-US" sz="4800" dirty="0" smtClean="0"/>
              <a:t>  members made;</a:t>
            </a: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**Meetings**</a:t>
            </a:r>
          </a:p>
          <a:p>
            <a:pPr marL="0" indent="0">
              <a:buNone/>
            </a:pPr>
            <a:r>
              <a:rPr lang="en-US" sz="4800" dirty="0" smtClean="0"/>
              <a:t>**Orientation**</a:t>
            </a:r>
          </a:p>
          <a:p>
            <a:pPr marL="0" indent="0">
              <a:buNone/>
            </a:pPr>
            <a:r>
              <a:rPr lang="en-US" sz="4800" dirty="0" smtClean="0"/>
              <a:t>**Communication**</a:t>
            </a:r>
          </a:p>
          <a:p>
            <a:pPr marL="0" indent="0">
              <a:buNone/>
            </a:pPr>
            <a:r>
              <a:rPr lang="en-US" sz="4800" dirty="0" smtClean="0"/>
              <a:t>**Distribution**</a:t>
            </a:r>
          </a:p>
        </p:txBody>
      </p:sp>
    </p:spTree>
    <p:extLst>
      <p:ext uri="{BB962C8B-B14F-4D97-AF65-F5344CB8AC3E}">
        <p14:creationId xmlns:p14="http://schemas.microsoft.com/office/powerpoint/2010/main" xmlns="" val="76673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609</TotalTime>
  <Words>252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       SHINe (School Hydrological Information Network)  Presentation</vt:lpstr>
      <vt:lpstr>CONTENTS:</vt:lpstr>
      <vt:lpstr>INTRODUCTION  BNHS’ SHINe Logo</vt:lpstr>
      <vt:lpstr>       Rainfall Data Graph        (January-November  2012)</vt:lpstr>
      <vt:lpstr>Climate  Change  Adaptation</vt:lpstr>
      <vt:lpstr>Climate  change  adaptation (causes of climate change in our environment)</vt:lpstr>
      <vt:lpstr>Some ways to prevent climate     change</vt:lpstr>
      <vt:lpstr>           INITIATIVES OF SHINe</vt:lpstr>
      <vt:lpstr>Different  reports  of the  school about  shine</vt:lpstr>
      <vt:lpstr>Plans of BNHS about SHINe</vt:lpstr>
      <vt:lpstr>    BNHS’ SHINE  BULLETIN  BOARD</vt:lpstr>
      <vt:lpstr>Slide 12</vt:lpstr>
      <vt:lpstr>Slide 13</vt:lpstr>
    </vt:vector>
  </TitlesOfParts>
  <Company>By M.Baran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SHINe (School Hydrological Information Network)  Presentation</dc:title>
  <dc:creator>Admin</dc:creator>
  <cp:lastModifiedBy>bb</cp:lastModifiedBy>
  <cp:revision>48</cp:revision>
  <dcterms:created xsi:type="dcterms:W3CDTF">2012-10-30T23:33:09Z</dcterms:created>
  <dcterms:modified xsi:type="dcterms:W3CDTF">2012-12-04T19:01:00Z</dcterms:modified>
</cp:coreProperties>
</file>