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8" r:id="rId4"/>
    <p:sldId id="277" r:id="rId5"/>
    <p:sldId id="304" r:id="rId6"/>
    <p:sldId id="305" r:id="rId7"/>
    <p:sldId id="309" r:id="rId8"/>
    <p:sldId id="306" r:id="rId9"/>
    <p:sldId id="303" r:id="rId10"/>
    <p:sldId id="307" r:id="rId11"/>
    <p:sldId id="310" r:id="rId12"/>
    <p:sldId id="29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7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R-form%20January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R-form%20February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R-formMarch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R-formJune201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R-formJuly20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R-formAugust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style val="4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Sheet1!$B$4</c:f>
              <c:strCache>
                <c:ptCount val="1"/>
                <c:pt idx="0">
                  <c:v>Amount of Rainfall</c:v>
                </c:pt>
              </c:strCache>
            </c:strRef>
          </c:tx>
          <c:marker>
            <c:symbol val="none"/>
          </c:marker>
          <c:val>
            <c:numRef>
              <c:f>Sheet1!$B$5:$B$34</c:f>
              <c:numCache>
                <c:formatCode>General</c:formatCode>
                <c:ptCount val="30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marker val="1"/>
        <c:axId val="57264000"/>
        <c:axId val="57638912"/>
      </c:lineChart>
      <c:catAx>
        <c:axId val="57264000"/>
        <c:scaling>
          <c:orientation val="minMax"/>
        </c:scaling>
        <c:axPos val="b"/>
        <c:numFmt formatCode="General" sourceLinked="1"/>
        <c:tickLblPos val="nextTo"/>
        <c:crossAx val="57638912"/>
        <c:crosses val="autoZero"/>
        <c:auto val="1"/>
        <c:lblAlgn val="ctr"/>
        <c:lblOffset val="100"/>
      </c:catAx>
      <c:valAx>
        <c:axId val="57638912"/>
        <c:scaling>
          <c:orientation val="minMax"/>
        </c:scaling>
        <c:axPos val="l"/>
        <c:majorGridlines/>
        <c:numFmt formatCode="General" sourceLinked="1"/>
        <c:tickLblPos val="nextTo"/>
        <c:crossAx val="5726400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tx>
        <c:rich>
          <a:bodyPr/>
          <a:lstStyle/>
          <a:p>
            <a:pPr>
              <a:defRPr/>
            </a:pPr>
            <a:r>
              <a:rPr lang="en-US"/>
              <a:t>Amount of Rainfall for the Month of February,</a:t>
            </a:r>
            <a:r>
              <a:rPr lang="en-US" baseline="0"/>
              <a:t> 2013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5.6155217226695926E-2"/>
          <c:y val="0.23017506561679787"/>
          <c:w val="0.66733470309728304"/>
          <c:h val="0.70298608923884509"/>
        </c:manualLayout>
      </c:layout>
      <c:lineChart>
        <c:grouping val="standard"/>
        <c:ser>
          <c:idx val="0"/>
          <c:order val="0"/>
          <c:tx>
            <c:strRef>
              <c:f>graph!$B$8</c:f>
              <c:strCache>
                <c:ptCount val="1"/>
                <c:pt idx="0">
                  <c:v>Amount of Rainfall</c:v>
                </c:pt>
              </c:strCache>
            </c:strRef>
          </c:tx>
          <c:marker>
            <c:symbol val="none"/>
          </c:marker>
          <c:val>
            <c:numRef>
              <c:f>graph!$B$9:$B$35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69</c:v>
                </c:pt>
                <c:pt idx="21">
                  <c:v>122</c:v>
                </c:pt>
                <c:pt idx="22">
                  <c:v>18</c:v>
                </c:pt>
                <c:pt idx="23">
                  <c:v>6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</c:ser>
        <c:marker val="1"/>
        <c:axId val="61612032"/>
        <c:axId val="61613568"/>
      </c:lineChart>
      <c:catAx>
        <c:axId val="61612032"/>
        <c:scaling>
          <c:orientation val="minMax"/>
        </c:scaling>
        <c:axPos val="b"/>
        <c:numFmt formatCode="General" sourceLinked="1"/>
        <c:tickLblPos val="nextTo"/>
        <c:crossAx val="61613568"/>
        <c:crosses val="autoZero"/>
        <c:auto val="1"/>
        <c:lblAlgn val="ctr"/>
        <c:lblOffset val="100"/>
      </c:catAx>
      <c:valAx>
        <c:axId val="61613568"/>
        <c:scaling>
          <c:orientation val="minMax"/>
        </c:scaling>
        <c:axPos val="l"/>
        <c:majorGridlines/>
        <c:numFmt formatCode="General" sourceLinked="1"/>
        <c:tickLblPos val="nextTo"/>
        <c:crossAx val="616120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PH"/>
  <c:chart>
    <c:title>
      <c:tx>
        <c:rich>
          <a:bodyPr/>
          <a:lstStyle/>
          <a:p>
            <a:pPr>
              <a:defRPr/>
            </a:pPr>
            <a:r>
              <a:rPr lang="en-US"/>
              <a:t>Amount of Rainfall for the month of March,2013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Sheet1!$B$5</c:f>
              <c:strCache>
                <c:ptCount val="1"/>
                <c:pt idx="0">
                  <c:v>Amount of Rainfall</c:v>
                </c:pt>
              </c:strCache>
            </c:strRef>
          </c:tx>
          <c:marker>
            <c:symbol val="none"/>
          </c:marker>
          <c:val>
            <c:numRef>
              <c:f>Sheet1!$B$6:$B$35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marker val="1"/>
        <c:axId val="61654912"/>
        <c:axId val="61656448"/>
      </c:lineChart>
      <c:catAx>
        <c:axId val="61654912"/>
        <c:scaling>
          <c:orientation val="minMax"/>
        </c:scaling>
        <c:axPos val="b"/>
        <c:numFmt formatCode="General" sourceLinked="1"/>
        <c:tickLblPos val="nextTo"/>
        <c:crossAx val="61656448"/>
        <c:crosses val="autoZero"/>
        <c:auto val="1"/>
        <c:lblAlgn val="ctr"/>
        <c:lblOffset val="100"/>
      </c:catAx>
      <c:valAx>
        <c:axId val="61656448"/>
        <c:scaling>
          <c:orientation val="minMax"/>
        </c:scaling>
        <c:axPos val="l"/>
        <c:majorGridlines/>
        <c:numFmt formatCode="General" sourceLinked="1"/>
        <c:tickLblPos val="nextTo"/>
        <c:crossAx val="616549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tx>
        <c:rich>
          <a:bodyPr/>
          <a:lstStyle/>
          <a:p>
            <a:pPr>
              <a:defRPr/>
            </a:pPr>
            <a:r>
              <a:rPr lang="en-US"/>
              <a:t>Amount of Rainfall for the month of June, 2013   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Sheet1!$B$5:$B$7</c:f>
              <c:strCache>
                <c:ptCount val="1"/>
                <c:pt idx="0">
                  <c:v>Amount of Rainfall    </c:v>
                </c:pt>
              </c:strCache>
            </c:strRef>
          </c:tx>
          <c:marker>
            <c:symbol val="none"/>
          </c:marker>
          <c:val>
            <c:numRef>
              <c:f>Sheet1!$B$8:$B$34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244</c:v>
                </c:pt>
                <c:pt idx="7">
                  <c:v>40</c:v>
                </c:pt>
                <c:pt idx="8">
                  <c:v>98</c:v>
                </c:pt>
                <c:pt idx="9">
                  <c:v>527</c:v>
                </c:pt>
                <c:pt idx="10">
                  <c:v>27</c:v>
                </c:pt>
                <c:pt idx="11">
                  <c:v>0</c:v>
                </c:pt>
                <c:pt idx="12">
                  <c:v>14</c:v>
                </c:pt>
                <c:pt idx="13">
                  <c:v>0</c:v>
                </c:pt>
                <c:pt idx="14">
                  <c:v>271</c:v>
                </c:pt>
                <c:pt idx="15">
                  <c:v>52</c:v>
                </c:pt>
                <c:pt idx="16">
                  <c:v>165</c:v>
                </c:pt>
                <c:pt idx="17">
                  <c:v>70</c:v>
                </c:pt>
                <c:pt idx="18">
                  <c:v>22</c:v>
                </c:pt>
                <c:pt idx="19">
                  <c:v>14</c:v>
                </c:pt>
                <c:pt idx="20">
                  <c:v>132</c:v>
                </c:pt>
                <c:pt idx="21">
                  <c:v>0</c:v>
                </c:pt>
                <c:pt idx="22">
                  <c:v>28</c:v>
                </c:pt>
                <c:pt idx="23">
                  <c:v>0</c:v>
                </c:pt>
                <c:pt idx="24">
                  <c:v>0</c:v>
                </c:pt>
                <c:pt idx="25">
                  <c:v>25</c:v>
                </c:pt>
                <c:pt idx="26">
                  <c:v>80</c:v>
                </c:pt>
              </c:numCache>
            </c:numRef>
          </c:val>
        </c:ser>
        <c:marker val="1"/>
        <c:axId val="61698048"/>
        <c:axId val="61699584"/>
      </c:lineChart>
      <c:catAx>
        <c:axId val="61698048"/>
        <c:scaling>
          <c:orientation val="minMax"/>
        </c:scaling>
        <c:axPos val="b"/>
        <c:numFmt formatCode="General" sourceLinked="1"/>
        <c:tickLblPos val="nextTo"/>
        <c:crossAx val="61699584"/>
        <c:crosses val="autoZero"/>
        <c:auto val="1"/>
        <c:lblAlgn val="ctr"/>
        <c:lblOffset val="100"/>
      </c:catAx>
      <c:valAx>
        <c:axId val="61699584"/>
        <c:scaling>
          <c:orientation val="minMax"/>
        </c:scaling>
        <c:axPos val="l"/>
        <c:majorGridlines/>
        <c:numFmt formatCode="General" sourceLinked="1"/>
        <c:tickLblPos val="nextTo"/>
        <c:crossAx val="616980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PH"/>
  <c:chart>
    <c:plotArea>
      <c:layout/>
      <c:lineChart>
        <c:grouping val="standard"/>
        <c:ser>
          <c:idx val="0"/>
          <c:order val="0"/>
          <c:tx>
            <c:v>Amount of Rainfall</c:v>
          </c:tx>
          <c:marker>
            <c:symbol val="none"/>
          </c:marker>
          <c:val>
            <c:numRef>
              <c:f>Sheet1!$B$5:$B$35</c:f>
              <c:numCache>
                <c:formatCode>General</c:formatCode>
                <c:ptCount val="31"/>
                <c:pt idx="0">
                  <c:v>0</c:v>
                </c:pt>
                <c:pt idx="1">
                  <c:v>24</c:v>
                </c:pt>
                <c:pt idx="2">
                  <c:v>29</c:v>
                </c:pt>
                <c:pt idx="3">
                  <c:v>98</c:v>
                </c:pt>
                <c:pt idx="4">
                  <c:v>12</c:v>
                </c:pt>
                <c:pt idx="5">
                  <c:v>210</c:v>
                </c:pt>
                <c:pt idx="6">
                  <c:v>35</c:v>
                </c:pt>
                <c:pt idx="7">
                  <c:v>0</c:v>
                </c:pt>
                <c:pt idx="8">
                  <c:v>0</c:v>
                </c:pt>
                <c:pt idx="9">
                  <c:v>159</c:v>
                </c:pt>
                <c:pt idx="10">
                  <c:v>30</c:v>
                </c:pt>
                <c:pt idx="11">
                  <c:v>52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109</c:v>
                </c:pt>
                <c:pt idx="17">
                  <c:v>24</c:v>
                </c:pt>
                <c:pt idx="18">
                  <c:v>89</c:v>
                </c:pt>
                <c:pt idx="19">
                  <c:v>14</c:v>
                </c:pt>
                <c:pt idx="20">
                  <c:v>0</c:v>
                </c:pt>
                <c:pt idx="21">
                  <c:v>5</c:v>
                </c:pt>
                <c:pt idx="22">
                  <c:v>6</c:v>
                </c:pt>
                <c:pt idx="23">
                  <c:v>23</c:v>
                </c:pt>
                <c:pt idx="24">
                  <c:v>110</c:v>
                </c:pt>
                <c:pt idx="25">
                  <c:v>6</c:v>
                </c:pt>
                <c:pt idx="26">
                  <c:v>262</c:v>
                </c:pt>
                <c:pt idx="27">
                  <c:v>8</c:v>
                </c:pt>
                <c:pt idx="28">
                  <c:v>271</c:v>
                </c:pt>
                <c:pt idx="29">
                  <c:v>52</c:v>
                </c:pt>
                <c:pt idx="30">
                  <c:v>22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Sheet1!$C$5:$C$35</c:f>
              <c:numCache>
                <c:formatCode>General</c:formatCode>
                <c:ptCount val="31"/>
              </c:numCache>
            </c:numRef>
          </c:val>
        </c:ser>
        <c:marker val="1"/>
        <c:axId val="62868096"/>
        <c:axId val="62878080"/>
      </c:lineChart>
      <c:catAx>
        <c:axId val="62868096"/>
        <c:scaling>
          <c:orientation val="minMax"/>
        </c:scaling>
        <c:axPos val="b"/>
        <c:numFmt formatCode="General" sourceLinked="1"/>
        <c:tickLblPos val="nextTo"/>
        <c:crossAx val="62878080"/>
        <c:crosses val="autoZero"/>
        <c:auto val="1"/>
        <c:lblAlgn val="ctr"/>
        <c:lblOffset val="100"/>
      </c:catAx>
      <c:valAx>
        <c:axId val="62878080"/>
        <c:scaling>
          <c:orientation val="minMax"/>
        </c:scaling>
        <c:axPos val="l"/>
        <c:majorGridlines/>
        <c:numFmt formatCode="General" sourceLinked="1"/>
        <c:tickLblPos val="nextTo"/>
        <c:crossAx val="6286809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PH"/>
  <c:chart>
    <c:title>
      <c:layout/>
    </c:title>
    <c:plotArea>
      <c:layout>
        <c:manualLayout>
          <c:layoutTarget val="inner"/>
          <c:xMode val="edge"/>
          <c:yMode val="edge"/>
          <c:x val="6.773544851011272E-2"/>
          <c:y val="9.76236135805605E-2"/>
          <c:w val="0.80536617002476618"/>
          <c:h val="0.76198968426533864"/>
        </c:manualLayout>
      </c:layout>
      <c:lineChart>
        <c:grouping val="standard"/>
        <c:ser>
          <c:idx val="0"/>
          <c:order val="0"/>
          <c:tx>
            <c:v>Amount of Rainfall</c:v>
          </c:tx>
          <c:marker>
            <c:symbol val="none"/>
          </c:marker>
          <c:val>
            <c:numRef>
              <c:f>Sheet1!$B$4:$B$33</c:f>
              <c:numCache>
                <c:formatCode>General</c:formatCode>
                <c:ptCount val="30"/>
                <c:pt idx="0">
                  <c:v>46</c:v>
                </c:pt>
                <c:pt idx="1">
                  <c:v>0</c:v>
                </c:pt>
                <c:pt idx="2">
                  <c:v>0</c:v>
                </c:pt>
                <c:pt idx="3">
                  <c:v>67</c:v>
                </c:pt>
                <c:pt idx="4">
                  <c:v>2</c:v>
                </c:pt>
                <c:pt idx="5">
                  <c:v>6</c:v>
                </c:pt>
                <c:pt idx="6">
                  <c:v>1</c:v>
                </c:pt>
                <c:pt idx="7">
                  <c:v>6</c:v>
                </c:pt>
                <c:pt idx="8">
                  <c:v>85</c:v>
                </c:pt>
                <c:pt idx="9">
                  <c:v>3</c:v>
                </c:pt>
                <c:pt idx="10">
                  <c:v>253</c:v>
                </c:pt>
                <c:pt idx="11">
                  <c:v>270</c:v>
                </c:pt>
                <c:pt idx="12">
                  <c:v>2</c:v>
                </c:pt>
                <c:pt idx="13">
                  <c:v>45</c:v>
                </c:pt>
                <c:pt idx="14">
                  <c:v>0</c:v>
                </c:pt>
                <c:pt idx="15">
                  <c:v>0</c:v>
                </c:pt>
                <c:pt idx="16">
                  <c:v>25</c:v>
                </c:pt>
                <c:pt idx="17">
                  <c:v>121</c:v>
                </c:pt>
                <c:pt idx="18">
                  <c:v>117</c:v>
                </c:pt>
                <c:pt idx="19">
                  <c:v>174</c:v>
                </c:pt>
                <c:pt idx="20">
                  <c:v>188</c:v>
                </c:pt>
                <c:pt idx="21">
                  <c:v>12</c:v>
                </c:pt>
                <c:pt idx="22">
                  <c:v>4</c:v>
                </c:pt>
                <c:pt idx="23">
                  <c:v>1</c:v>
                </c:pt>
                <c:pt idx="24">
                  <c:v>6</c:v>
                </c:pt>
                <c:pt idx="25">
                  <c:v>33</c:v>
                </c:pt>
                <c:pt idx="26">
                  <c:v>111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marker val="1"/>
        <c:axId val="62903040"/>
        <c:axId val="62904576"/>
      </c:lineChart>
      <c:catAx>
        <c:axId val="62903040"/>
        <c:scaling>
          <c:orientation val="minMax"/>
        </c:scaling>
        <c:axPos val="b"/>
        <c:numFmt formatCode="General" sourceLinked="1"/>
        <c:tickLblPos val="nextTo"/>
        <c:crossAx val="62904576"/>
        <c:crosses val="autoZero"/>
        <c:auto val="1"/>
        <c:lblAlgn val="ctr"/>
        <c:lblOffset val="100"/>
      </c:catAx>
      <c:valAx>
        <c:axId val="62904576"/>
        <c:scaling>
          <c:orientation val="minMax"/>
        </c:scaling>
        <c:axPos val="l"/>
        <c:majorGridlines/>
        <c:numFmt formatCode="General" sourceLinked="1"/>
        <c:tickLblPos val="nextTo"/>
        <c:crossAx val="6290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252543058983322"/>
          <c:y val="0.92523161146411703"/>
          <c:w val="0.23428422193494469"/>
          <c:h val="6.4639547402419173E-2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540734-EB01-465A-B403-D398E8818D2B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40EFA5-0D71-4273-B6B5-516C747A1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3C61-C2D4-4301-98F5-6710FBF704D3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3D8B8-BE89-48A5-9A85-3A299E971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9CDE-76AD-4724-BACA-724C36852EB8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2E81-941A-4D1C-9E3E-689921193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FBEA-A99E-48A6-8F2D-C1AE00DD2DF0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9F45-FB10-442C-A082-531204EE9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FA71-9F26-46F4-BDF6-3AA41C066783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CAA4-132A-42EE-BC5B-1C03EFE4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450A6-FC21-4DBD-B969-24401889389B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E1116-8298-49C4-BB95-6C6804059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71ED-94E8-4AEE-8BA8-DE2733F9509A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CFE8-4599-46E8-8568-26A79A76B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3229-8242-49AC-A78E-DE95EE8C8EC8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36AA-255E-42DE-98A7-44AAE2FEA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3A08-8A7E-411E-A81B-CEC1A85C3FFC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A6FD4-1CE9-4691-AE4D-C688A4A54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F8AB-1D2F-4DA8-9CB4-70D12311F402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E2B3-A9D0-468D-B33A-003C1C097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017C0-991E-4A02-8CC0-28AB4981D159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4E64-ABE8-487F-A5F3-8AFF74453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8EA6-111E-418E-BA47-BBC9D8E2A347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5D70F-444D-4753-BCD1-0176125EA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117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5667FA-7510-415A-BD26-354C7F684EB2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A4BC35-198A-40F6-A734-8010C0A9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153400" cy="23844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</a:br>
            <a: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</a:br>
            <a: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  <a:t>The </a:t>
            </a:r>
            <a:b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Lucida Calligraphy" pitchFamily="66" charset="0"/>
              </a:rPr>
              <a:t>Russellians</a:t>
            </a:r>
            <a: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  <a:t>  Shining Moment </a:t>
            </a:r>
            <a:b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</a:br>
            <a: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  <a:t>with </a:t>
            </a:r>
            <a:r>
              <a:rPr lang="en-US" dirty="0" err="1" smtClean="0">
                <a:solidFill>
                  <a:srgbClr val="00B0F0"/>
                </a:solidFill>
                <a:latin typeface="Lucida Calligraphy" pitchFamily="66" charset="0"/>
              </a:rPr>
              <a:t>SHINe</a:t>
            </a:r>
            <a: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  <a:t> </a:t>
            </a:r>
            <a:br>
              <a:rPr lang="en-US" dirty="0" smtClean="0">
                <a:solidFill>
                  <a:srgbClr val="00B0F0"/>
                </a:solidFill>
                <a:latin typeface="Lucida Calligraphy" pitchFamily="66" charset="0"/>
              </a:rPr>
            </a:br>
            <a:r>
              <a:rPr lang="en-US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lgerian" pitchFamily="82" charset="0"/>
              </a:rPr>
            </a:br>
            <a:endParaRPr lang="en-US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latin typeface="Ashley Crawford" pitchFamily="82" charset="0"/>
              </a:rPr>
              <a:t>Reading for the amount of Rainfall on </a:t>
            </a:r>
            <a:r>
              <a:rPr lang="en-US" sz="4000" b="1" dirty="0" smtClean="0">
                <a:solidFill>
                  <a:srgbClr val="C00000"/>
                </a:solidFill>
                <a:latin typeface="Ashley Crawford" pitchFamily="82" charset="0"/>
              </a:rPr>
              <a:t>September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838213"/>
          <a:ext cx="8686800" cy="5791202"/>
        </p:xfrm>
        <a:graphic>
          <a:graphicData uri="http://schemas.openxmlformats.org/drawingml/2006/table">
            <a:tbl>
              <a:tblPr/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14755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 dirty="0">
                          <a:latin typeface="Arial"/>
                        </a:rPr>
                        <a:t>Rainfall Data Meteorological Day Total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(8 am - 8 am)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 dirty="0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241">
                <a:tc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 dirty="0">
                          <a:latin typeface="Arial"/>
                        </a:rPr>
                        <a:t>Station: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JOHN J. RUSSELL MEM. HIGH SCHOOL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 dirty="0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Year: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443">
                <a:tc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Month: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September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Data Statistics: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1/100 inch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in mm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443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Day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1/100 inch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in mm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Monthly Total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666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169.2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0.3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Monthly Average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23.0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5.8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Maximum 1-hr RR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186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47.2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Day of Max 1-hr RR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19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of the Month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Max RR (met day)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186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47.2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443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0.3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Day of Max RR (day)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18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of the Month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700" b="0" i="0" u="none" strike="noStrike">
                          <a:latin typeface="Arial"/>
                        </a:rPr>
                        <a:t>RR days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0.3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PH" sz="700" b="1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PH" sz="700" b="1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3.8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4.1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1.3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186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47.2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166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42.2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7.4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13.5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0.5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0.0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157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39.9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51"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6311" marR="6311" marT="63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700" b="0" i="0" u="none" strike="noStrike" dirty="0">
                        <a:latin typeface="Arial"/>
                      </a:endParaRPr>
                    </a:p>
                  </a:txBody>
                  <a:tcPr marL="6311" marR="6311" marT="6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PH" sz="2500" dirty="0" smtClean="0"/>
              <a:t>Other Typhoons that enter the Philippine Area of </a:t>
            </a:r>
            <a:r>
              <a:rPr lang="en-PH" sz="2500" dirty="0" err="1" smtClean="0"/>
              <a:t>Responsibilty</a:t>
            </a:r>
            <a:r>
              <a:rPr lang="en-PH" sz="2500" dirty="0" smtClean="0"/>
              <a:t>:</a:t>
            </a:r>
            <a:br>
              <a:rPr lang="en-PH" sz="2500" dirty="0" smtClean="0"/>
            </a:br>
            <a:r>
              <a:rPr lang="en-PH" sz="2500" dirty="0" smtClean="0"/>
              <a:t/>
            </a:r>
            <a:br>
              <a:rPr lang="en-PH" sz="2500" dirty="0" smtClean="0"/>
            </a:br>
            <a:r>
              <a:rPr lang="en-PH" sz="2200" b="1" dirty="0" smtClean="0"/>
              <a:t>LABUYO</a:t>
            </a:r>
            <a:r>
              <a:rPr lang="en-PH" sz="2200" b="1" dirty="0" smtClean="0"/>
              <a:t> </a:t>
            </a:r>
            <a:r>
              <a:rPr lang="en-PH" sz="2200" dirty="0" smtClean="0"/>
              <a:t/>
            </a:r>
            <a:br>
              <a:rPr lang="en-PH" sz="2200" dirty="0" smtClean="0"/>
            </a:br>
            <a:r>
              <a:rPr lang="en-PH" sz="2200" dirty="0" smtClean="0"/>
              <a:t> </a:t>
            </a:r>
            <a:r>
              <a:rPr lang="en-PH" sz="2200" b="1" dirty="0" smtClean="0"/>
              <a:t>NANDO</a:t>
            </a:r>
            <a:r>
              <a:rPr lang="en-PH" sz="2200" dirty="0" smtClean="0"/>
              <a:t/>
            </a:r>
            <a:br>
              <a:rPr lang="en-PH" sz="2200" dirty="0" smtClean="0"/>
            </a:br>
            <a:r>
              <a:rPr lang="en-PH" sz="2200" dirty="0" smtClean="0"/>
              <a:t> </a:t>
            </a:r>
            <a:r>
              <a:rPr lang="en-PH" sz="2200" b="1" dirty="0" smtClean="0"/>
              <a:t>MARING</a:t>
            </a:r>
            <a:r>
              <a:rPr lang="en-PH" sz="2200" dirty="0" smtClean="0"/>
              <a:t> </a:t>
            </a:r>
            <a:r>
              <a:rPr lang="en-PH" sz="2200" dirty="0" smtClean="0"/>
              <a:t/>
            </a:r>
            <a:br>
              <a:rPr lang="en-PH" sz="2200" dirty="0" smtClean="0"/>
            </a:br>
            <a:r>
              <a:rPr lang="en-PH" sz="2200" b="1" dirty="0" smtClean="0"/>
              <a:t> </a:t>
            </a:r>
            <a:r>
              <a:rPr lang="en-PH" sz="2200" b="1" dirty="0" smtClean="0"/>
              <a:t>ODETTE</a:t>
            </a:r>
            <a:br>
              <a:rPr lang="en-PH" sz="2200" b="1" dirty="0" smtClean="0"/>
            </a:br>
            <a:r>
              <a:rPr lang="en-PH" sz="2200" b="1" dirty="0" smtClean="0"/>
              <a:t> </a:t>
            </a:r>
            <a:r>
              <a:rPr lang="en-PH" sz="2200" b="1" dirty="0" smtClean="0"/>
              <a:t>PAOLO</a:t>
            </a:r>
            <a:br>
              <a:rPr lang="en-PH" sz="2200" b="1" dirty="0" smtClean="0"/>
            </a:br>
            <a:r>
              <a:rPr lang="en-PH" sz="2200" b="1" dirty="0" smtClean="0"/>
              <a:t> QUEDAN </a:t>
            </a:r>
            <a:r>
              <a:rPr lang="en-PH" sz="2200" b="1" dirty="0" smtClean="0"/>
              <a:t/>
            </a:r>
            <a:br>
              <a:rPr lang="en-PH" sz="2200" b="1" dirty="0" smtClean="0"/>
            </a:br>
            <a:r>
              <a:rPr lang="en-PH" sz="2200" b="1" dirty="0" smtClean="0"/>
              <a:t> </a:t>
            </a:r>
            <a:r>
              <a:rPr lang="en-PH" sz="2200" b="1" dirty="0" smtClean="0"/>
              <a:t>RAMIL</a:t>
            </a:r>
            <a:br>
              <a:rPr lang="en-PH" sz="2200" b="1" dirty="0" smtClean="0"/>
            </a:br>
            <a:r>
              <a:rPr lang="en-PH" sz="2200" b="1" dirty="0" smtClean="0"/>
              <a:t>SANTI</a:t>
            </a:r>
            <a:r>
              <a:rPr lang="en-PH" sz="2200" dirty="0" smtClean="0"/>
              <a:t/>
            </a:r>
            <a:br>
              <a:rPr lang="en-PH" sz="2200" dirty="0" smtClean="0"/>
            </a:br>
            <a:r>
              <a:rPr lang="en-PH" sz="2200" b="1" dirty="0" smtClean="0"/>
              <a:t>TINO</a:t>
            </a:r>
            <a:r>
              <a:rPr lang="en-PH" sz="2200" b="1" dirty="0" smtClean="0"/>
              <a:t/>
            </a:r>
            <a:br>
              <a:rPr lang="en-PH" sz="2200" b="1" dirty="0" smtClean="0"/>
            </a:br>
            <a:r>
              <a:rPr lang="en-PH" sz="2200" b="1" dirty="0" smtClean="0"/>
              <a:t> </a:t>
            </a:r>
            <a:r>
              <a:rPr lang="en-PH" sz="2200" b="1" dirty="0" smtClean="0"/>
              <a:t>URDUJA</a:t>
            </a:r>
            <a:br>
              <a:rPr lang="en-PH" sz="2200" b="1" dirty="0" smtClean="0"/>
            </a:br>
            <a:r>
              <a:rPr lang="en-PH" sz="2200" b="1" dirty="0" smtClean="0"/>
              <a:t> </a:t>
            </a:r>
            <a:r>
              <a:rPr lang="en-PH" sz="2200" b="1" dirty="0" smtClean="0"/>
              <a:t>VINTA</a:t>
            </a:r>
            <a:br>
              <a:rPr lang="en-PH" sz="2200" b="1" dirty="0" smtClean="0"/>
            </a:br>
            <a:r>
              <a:rPr lang="en-PH" sz="2200" b="1" dirty="0" smtClean="0"/>
              <a:t> </a:t>
            </a:r>
            <a:r>
              <a:rPr lang="en-PH" sz="2200" dirty="0" smtClean="0"/>
              <a:t> </a:t>
            </a:r>
            <a:r>
              <a:rPr lang="en-PH" sz="2200" b="1" dirty="0" smtClean="0"/>
              <a:t>WILMA </a:t>
            </a:r>
            <a:r>
              <a:rPr lang="en-PH" sz="2200" b="1" dirty="0" smtClean="0"/>
              <a:t/>
            </a:r>
            <a:br>
              <a:rPr lang="en-PH" sz="2200" b="1" dirty="0" smtClean="0"/>
            </a:br>
            <a:r>
              <a:rPr lang="en-PH" sz="2200" b="1" dirty="0" smtClean="0"/>
              <a:t>YOLANDA</a:t>
            </a:r>
            <a:br>
              <a:rPr lang="en-PH" sz="2200" b="1" dirty="0" smtClean="0"/>
            </a:br>
            <a:r>
              <a:rPr lang="en-PH" sz="2200" b="1" dirty="0" smtClean="0"/>
              <a:t> </a:t>
            </a:r>
            <a:r>
              <a:rPr lang="en-PH" sz="2200" b="1" dirty="0" smtClean="0"/>
              <a:t>ZORAIDA</a:t>
            </a:r>
            <a:endParaRPr lang="en-PH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You!!!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 typeface="Arial" charset="0"/>
              <a:buChar char="•"/>
              <a:defRPr/>
            </a:pP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rington" pitchFamily="82" charset="0"/>
            </a:endParaRPr>
          </a:p>
          <a:p>
            <a:pPr algn="ctr">
              <a:buFont typeface="Arial" charset="0"/>
              <a:buChar char="•"/>
              <a:defRPr/>
            </a:pP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rington" pitchFamily="82" charset="0"/>
            </a:endParaRPr>
          </a:p>
          <a:p>
            <a:pPr algn="ctr">
              <a:buFont typeface="Arial" charset="0"/>
              <a:buChar char="•"/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rington" pitchFamily="82" charset="0"/>
              </a:rPr>
              <a:t>John J. Russell Memorial High School</a:t>
            </a:r>
          </a:p>
          <a:p>
            <a:pPr algn="ctr">
              <a:buFont typeface="Arial" charset="0"/>
              <a:buNone/>
              <a:defRPr/>
            </a:pP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rington" pitchFamily="82" charset="0"/>
            </a:endParaRPr>
          </a:p>
          <a:p>
            <a:pPr algn="ctr">
              <a:buFont typeface="Arial" charset="0"/>
              <a:buChar char="•"/>
              <a:defRPr/>
            </a:pPr>
            <a:r>
              <a:rPr lang="en-US" sz="4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rington" pitchFamily="82" charset="0"/>
              </a:rPr>
              <a:t>“A Shining Moment with </a:t>
            </a:r>
            <a:r>
              <a:rPr lang="en-US" sz="45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rington" pitchFamily="82" charset="0"/>
              </a:rPr>
              <a:t>SHINe</a:t>
            </a:r>
            <a:r>
              <a:rPr lang="en-US" sz="4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rington" pitchFamily="82" charset="0"/>
              </a:rPr>
              <a:t>”</a:t>
            </a:r>
            <a:endParaRPr lang="en-US" sz="4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Ashley Crawford" pitchFamily="82" charset="0"/>
              </a:rPr>
              <a:t>Reading for the amount of Rainfall on January</a:t>
            </a:r>
            <a:r>
              <a:rPr lang="en-US" sz="3600" b="1" dirty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Algerian" pitchFamily="82" charset="0"/>
              </a:rPr>
            </a:br>
            <a:endParaRPr lang="en-US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57200" y="1219200"/>
          <a:ext cx="8305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11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PH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Typhoon BISING - issued at 11:00 p.m., Friday, 11 January </a:t>
            </a:r>
            <a:endParaRPr lang="en-P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9600" y="1"/>
            <a:ext cx="7772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shley Crawford" pitchFamily="82" charset="0"/>
              </a:rPr>
              <a:t>Reading for the amount of Rainfall on </a:t>
            </a:r>
            <a:r>
              <a:rPr lang="en-US" sz="5400" b="1" dirty="0" smtClean="0">
                <a:solidFill>
                  <a:srgbClr val="C00000"/>
                </a:solidFill>
                <a:latin typeface="Ashley Crawford" pitchFamily="82" charset="0"/>
              </a:rPr>
              <a:t>February</a:t>
            </a:r>
            <a:endParaRPr 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85800" y="1828800"/>
          <a:ext cx="7772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9600" y="1"/>
            <a:ext cx="7772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shley Crawford" pitchFamily="82" charset="0"/>
              </a:rPr>
              <a:t>Reading for the amount of Rainfall on </a:t>
            </a:r>
            <a:r>
              <a:rPr lang="en-US" sz="5400" b="1" dirty="0" smtClean="0">
                <a:solidFill>
                  <a:srgbClr val="C00000"/>
                </a:solidFill>
                <a:latin typeface="Ashley Crawford" pitchFamily="82" charset="0"/>
              </a:rPr>
              <a:t>March</a:t>
            </a:r>
            <a:endParaRPr 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38200" y="1905000"/>
          <a:ext cx="77723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9600" y="1"/>
            <a:ext cx="7772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shley Crawford" pitchFamily="82" charset="0"/>
              </a:rPr>
              <a:t>Reading for the amount of Rainfall on </a:t>
            </a:r>
            <a:r>
              <a:rPr lang="en-US" sz="5400" b="1" dirty="0" smtClean="0">
                <a:solidFill>
                  <a:srgbClr val="C00000"/>
                </a:solidFill>
                <a:latin typeface="Ashley Crawford" pitchFamily="82" charset="0"/>
              </a:rPr>
              <a:t>June</a:t>
            </a:r>
            <a:endParaRPr 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09600" y="1905000"/>
          <a:ext cx="78485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Typhoon DANTE. On 8 June 2013, PAGASA announced that the low pressure area (LPA) has developed into a tropical storm and was named Dante. It was outside the PAR as of 11 June, 2013 with no public storm warning signal raised.</a:t>
            </a:r>
            <a:b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Other Typhoons:</a:t>
            </a:r>
            <a: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PH" sz="3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PH" sz="3600" b="1" dirty="0" smtClean="0"/>
              <a:t>KIKO</a:t>
            </a:r>
            <a:r>
              <a:rPr lang="en-PH" sz="3600" dirty="0" smtClean="0"/>
              <a:t>, </a:t>
            </a:r>
            <a:r>
              <a:rPr lang="en-PH" sz="3600" b="1" dirty="0" smtClean="0"/>
              <a:t>JOLINA</a:t>
            </a:r>
            <a:r>
              <a:rPr lang="en-PH" sz="3600" dirty="0" smtClean="0"/>
              <a:t>, </a:t>
            </a:r>
            <a:r>
              <a:rPr lang="en-PH" sz="3600" b="1" dirty="0" smtClean="0"/>
              <a:t>ISANG</a:t>
            </a:r>
            <a:r>
              <a:rPr lang="en-PH" sz="3600" dirty="0" smtClean="0"/>
              <a:t>, </a:t>
            </a:r>
            <a:r>
              <a:rPr lang="en-PH" sz="3600" b="1" dirty="0" smtClean="0"/>
              <a:t>HUANING</a:t>
            </a:r>
            <a:r>
              <a:rPr lang="en-PH" sz="3600" dirty="0" smtClean="0"/>
              <a:t> (International Code: SOULIK), </a:t>
            </a:r>
            <a:r>
              <a:rPr lang="en-PH" sz="3600" b="1" dirty="0" smtClean="0"/>
              <a:t>GORIO</a:t>
            </a:r>
            <a:r>
              <a:rPr lang="en-PH" sz="3600" dirty="0" smtClean="0"/>
              <a:t> (International Code: RUMBIA), </a:t>
            </a:r>
            <a:r>
              <a:rPr lang="en-PH" sz="3600" b="1" dirty="0" smtClean="0"/>
              <a:t>FABIAN</a:t>
            </a:r>
            <a:r>
              <a:rPr lang="en-PH" sz="3600" dirty="0" smtClean="0"/>
              <a:t> and  </a:t>
            </a:r>
            <a:r>
              <a:rPr lang="en-PH" sz="3600" b="1" dirty="0" smtClean="0"/>
              <a:t>EMONG</a:t>
            </a:r>
            <a:r>
              <a:rPr lang="en-PH" sz="3600" dirty="0" smtClean="0"/>
              <a:t>.</a:t>
            </a:r>
            <a:endParaRPr lang="en-PH" sz="35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9600" y="1"/>
            <a:ext cx="7772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shley Crawford" pitchFamily="82" charset="0"/>
              </a:rPr>
              <a:t>Reading for the amount of Rainfall on </a:t>
            </a:r>
            <a:r>
              <a:rPr lang="en-US" sz="5400" b="1" dirty="0" smtClean="0">
                <a:solidFill>
                  <a:srgbClr val="C00000"/>
                </a:solidFill>
                <a:latin typeface="Ashley Crawford" pitchFamily="82" charset="0"/>
              </a:rPr>
              <a:t>July</a:t>
            </a:r>
            <a:endParaRPr 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85800" y="18288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9600" y="1"/>
            <a:ext cx="7772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shley Crawford" pitchFamily="82" charset="0"/>
              </a:rPr>
              <a:t>Reading for the amount of Rainfall on </a:t>
            </a:r>
            <a:r>
              <a:rPr lang="en-US" sz="5400" b="1" dirty="0" smtClean="0">
                <a:solidFill>
                  <a:srgbClr val="C00000"/>
                </a:solidFill>
                <a:latin typeface="Ashley Crawford" pitchFamily="82" charset="0"/>
              </a:rPr>
              <a:t>August</a:t>
            </a:r>
            <a:endParaRPr 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09600" y="18288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352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The  Russellians  Shining Moment  with SHINe   </vt:lpstr>
      <vt:lpstr>Reading for the amount of Rainfall on January </vt:lpstr>
      <vt:lpstr>Typhoon BISING - issued at 11:00 p.m., Friday, 11 January </vt:lpstr>
      <vt:lpstr>Slide 4</vt:lpstr>
      <vt:lpstr>Slide 5</vt:lpstr>
      <vt:lpstr>Slide 6</vt:lpstr>
      <vt:lpstr>Typhoon DANTE. On 8 June 2013, PAGASA announced that the low pressure area (LPA) has developed into a tropical storm and was named Dante. It was outside the PAR as of 11 June, 2013 with no public storm warning signal raised.  Other Typhoons: KIKO, JOLINA, ISANG, HUANING (International Code: SOULIK), GORIO (International Code: RUMBIA), FABIAN and  EMONG.</vt:lpstr>
      <vt:lpstr>Slide 8</vt:lpstr>
      <vt:lpstr>Slide 9</vt:lpstr>
      <vt:lpstr>Slide 10</vt:lpstr>
      <vt:lpstr>Other Typhoons that enter the Philippine Area of Responsibilty:  LABUYO   NANDO  MARING   ODETTE  PAOLO  QUEDAN   RAMIL SANTI TINO  URDUJA  VINTA   WILMA  YOLANDA  ZORAIDA</vt:lpstr>
      <vt:lpstr>Thank You!!!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 URBAN AGRICULTURE</dc:title>
  <dc:creator>admin</dc:creator>
  <cp:lastModifiedBy>user</cp:lastModifiedBy>
  <cp:revision>75</cp:revision>
  <dcterms:created xsi:type="dcterms:W3CDTF">2004-02-21T19:24:23Z</dcterms:created>
  <dcterms:modified xsi:type="dcterms:W3CDTF">2013-11-29T00:10:31Z</dcterms:modified>
</cp:coreProperties>
</file>