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259" r:id="rId4"/>
    <p:sldId id="26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1" r:id="rId13"/>
    <p:sldId id="263" r:id="rId14"/>
    <p:sldId id="267" r:id="rId15"/>
    <p:sldId id="268" r:id="rId16"/>
    <p:sldId id="266" r:id="rId17"/>
    <p:sldId id="272" r:id="rId18"/>
    <p:sldId id="283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PH"/>
            </a:pPr>
            <a:r>
              <a:rPr>
                <a:solidFill>
                  <a:srgbClr val="0070C0"/>
                </a:solidFill>
              </a:rPr>
              <a:t>Amount of Rainfall for the Month of January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979037159828708"/>
          <c:y val="0.16047662401574803"/>
          <c:w val="0.85211263065800991"/>
          <c:h val="0.68428641732283479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Amount of Rainfall for the Month of January</c:v>
                </c:pt>
              </c:strCache>
            </c:strRef>
          </c:tx>
          <c:spPr>
            <a:solidFill>
              <a:srgbClr val="FFFF00"/>
            </a:solidFill>
          </c:spPr>
          <c:dPt>
            <c:idx val="2"/>
            <c:spPr/>
          </c:dPt>
          <c:dPt>
            <c:idx val="5"/>
            <c:spPr/>
          </c:dPt>
          <c:dPt>
            <c:idx val="6"/>
            <c:spPr/>
          </c:dPt>
          <c:dPt>
            <c:idx val="10"/>
            <c:spPr/>
          </c:dPt>
          <c:dPt>
            <c:idx val="11"/>
            <c:spPr/>
          </c:dPt>
          <c:dPt>
            <c:idx val="24"/>
            <c:spPr/>
          </c:dPt>
          <c:cat>
            <c:numRef>
              <c:f>Sheet1!$A$2:$A$32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2">
                  <c:v>18.8</c:v>
                </c:pt>
                <c:pt idx="3">
                  <c:v>0</c:v>
                </c:pt>
                <c:pt idx="4">
                  <c:v>0</c:v>
                </c:pt>
                <c:pt idx="5">
                  <c:v>0.30000000000000004</c:v>
                </c:pt>
                <c:pt idx="6">
                  <c:v>0.30000000000000004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0.30000000000000004</c:v>
                </c:pt>
                <c:pt idx="11">
                  <c:v>10.7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4.0999999999999996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overlap val="100"/>
        <c:axId val="54885376"/>
        <c:axId val="54907648"/>
      </c:barChart>
      <c:catAx>
        <c:axId val="548853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PH">
                <a:solidFill>
                  <a:srgbClr val="0070C0"/>
                </a:solidFill>
              </a:defRPr>
            </a:pPr>
            <a:endParaRPr lang="en-US"/>
          </a:p>
        </c:txPr>
        <c:crossAx val="54907648"/>
        <c:crosses val="autoZero"/>
        <c:auto val="1"/>
        <c:lblAlgn val="ctr"/>
        <c:lblOffset val="100"/>
      </c:catAx>
      <c:valAx>
        <c:axId val="549076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PH">
                <a:solidFill>
                  <a:srgbClr val="0070C0"/>
                </a:solidFill>
              </a:defRPr>
            </a:pPr>
            <a:endParaRPr lang="en-US"/>
          </a:p>
        </c:txPr>
        <c:crossAx val="54885376"/>
        <c:crosses val="autoZero"/>
        <c:crossBetween val="between"/>
      </c:valAx>
      <c:spPr>
        <a:ln>
          <a:noFill/>
        </a:ln>
      </c:spPr>
    </c:plotArea>
    <c:plotVisOnly val="1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PH"/>
              <a:t>Amount of Rainfall for the Month of October</a:t>
            </a:r>
          </a:p>
        </c:rich>
      </c:tx>
      <c:layout>
        <c:manualLayout>
          <c:xMode val="edge"/>
          <c:yMode val="edge"/>
          <c:x val="0.16624269005847966"/>
          <c:y val="3.4682080924855488E-2"/>
        </c:manualLayout>
      </c:layout>
    </c:title>
    <c:plotArea>
      <c:layout>
        <c:manualLayout>
          <c:layoutTarget val="inner"/>
          <c:xMode val="edge"/>
          <c:yMode val="edge"/>
          <c:x val="0.13979037159828728"/>
          <c:y val="0.1604766240157478"/>
          <c:w val="0.85211263065801068"/>
          <c:h val="0.6842864173228346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Amount of Rainfall for the Month of January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47.2</c:v>
                </c:pt>
                <c:pt idx="1">
                  <c:v>41.7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0.8</c:v>
                </c:pt>
                <c:pt idx="9">
                  <c:v>17</c:v>
                </c:pt>
                <c:pt idx="10">
                  <c:v>81.3</c:v>
                </c:pt>
                <c:pt idx="11">
                  <c:v>4.0999999999999996</c:v>
                </c:pt>
                <c:pt idx="12">
                  <c:v>0</c:v>
                </c:pt>
                <c:pt idx="13">
                  <c:v>0</c:v>
                </c:pt>
                <c:pt idx="14">
                  <c:v>23.9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overlap val="100"/>
        <c:axId val="54162176"/>
        <c:axId val="54163712"/>
      </c:barChart>
      <c:catAx>
        <c:axId val="54162176"/>
        <c:scaling>
          <c:orientation val="minMax"/>
        </c:scaling>
        <c:axPos val="b"/>
        <c:numFmt formatCode="General" sourceLinked="1"/>
        <c:tickLblPos val="nextTo"/>
        <c:crossAx val="54163712"/>
        <c:crosses val="autoZero"/>
        <c:auto val="1"/>
        <c:lblAlgn val="ctr"/>
        <c:lblOffset val="100"/>
      </c:catAx>
      <c:valAx>
        <c:axId val="541637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4162176"/>
        <c:crosses val="autoZero"/>
        <c:crossBetween val="between"/>
      </c:valAx>
      <c:spPr>
        <a:ln>
          <a:noFill/>
        </a:ln>
      </c:spPr>
    </c:plotArea>
    <c:plotVisOnly val="1"/>
  </c:chart>
  <c:spPr>
    <a:ln>
      <a:solidFill>
        <a:schemeClr val="tx1"/>
      </a:solidFill>
    </a:ln>
  </c:spPr>
  <c:txPr>
    <a:bodyPr/>
    <a:lstStyle/>
    <a:p>
      <a:pPr>
        <a:defRPr sz="1800">
          <a:solidFill>
            <a:srgbClr val="0070C0"/>
          </a:solidFill>
        </a:defRPr>
      </a:pPr>
      <a:endParaRPr lang="en-US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-5400000" vert="horz"/>
          <a:lstStyle/>
          <a:p>
            <a:pPr>
              <a:defRPr lang="en-PH" sz="2400"/>
            </a:pPr>
            <a:r>
              <a:rPr lang="en-US" sz="2400" dirty="0" smtClean="0">
                <a:solidFill>
                  <a:srgbClr val="002060"/>
                </a:solidFill>
              </a:rPr>
              <a:t>Millimeter</a:t>
            </a:r>
            <a:r>
              <a:rPr lang="en-US" sz="2400" baseline="0" dirty="0" smtClean="0">
                <a:solidFill>
                  <a:srgbClr val="002060"/>
                </a:solidFill>
              </a:rPr>
              <a:t> (mm)</a:t>
            </a:r>
            <a:endParaRPr lang="en-US" sz="2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4.5352719068011242E-3"/>
          <c:y val="0.25108977087323542"/>
        </c:manualLayout>
      </c:layout>
    </c:title>
    <c:plotArea>
      <c:layout>
        <c:manualLayout>
          <c:layoutTarget val="inner"/>
          <c:xMode val="edge"/>
          <c:yMode val="edge"/>
          <c:x val="0.12236957222452456"/>
          <c:y val="7.9643764287528562E-2"/>
          <c:w val="0.85131463830179144"/>
          <c:h val="0.684967191601049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Millimeters</c:v>
                </c:pt>
              </c:strCache>
            </c:strRef>
          </c:tx>
          <c:spPr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  <a:tileRect/>
            </a:gradFill>
          </c:spPr>
          <c:cat>
            <c:strRef>
              <c:f>Sheet1!$A$2:$A$11</c:f>
              <c:strCache>
                <c:ptCount val="10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 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34.5</c:v>
                </c:pt>
                <c:pt idx="1">
                  <c:v>9.2000000000000011</c:v>
                </c:pt>
                <c:pt idx="2">
                  <c:v>7.1</c:v>
                </c:pt>
                <c:pt idx="3">
                  <c:v>14.2</c:v>
                </c:pt>
                <c:pt idx="4">
                  <c:v>29.9</c:v>
                </c:pt>
                <c:pt idx="5">
                  <c:v>311.3</c:v>
                </c:pt>
                <c:pt idx="6">
                  <c:v>334.1</c:v>
                </c:pt>
                <c:pt idx="7">
                  <c:v>673.4</c:v>
                </c:pt>
                <c:pt idx="8">
                  <c:v>171</c:v>
                </c:pt>
                <c:pt idx="9">
                  <c:v>216</c:v>
                </c:pt>
              </c:numCache>
            </c:numRef>
          </c:val>
        </c:ser>
        <c:axId val="54918528"/>
        <c:axId val="60056704"/>
      </c:barChart>
      <c:catAx>
        <c:axId val="5491852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PH" b="0">
                <a:solidFill>
                  <a:srgbClr val="002060"/>
                </a:solidFill>
              </a:defRPr>
            </a:pPr>
            <a:endParaRPr lang="en-US"/>
          </a:p>
        </c:txPr>
        <c:crossAx val="60056704"/>
        <c:crosses val="autoZero"/>
        <c:auto val="1"/>
        <c:lblAlgn val="ctr"/>
        <c:lblOffset val="100"/>
      </c:catAx>
      <c:valAx>
        <c:axId val="600567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PH" b="1">
                <a:solidFill>
                  <a:srgbClr val="002060"/>
                </a:solidFill>
              </a:defRPr>
            </a:pPr>
            <a:endParaRPr lang="en-US"/>
          </a:p>
        </c:txPr>
        <c:crossAx val="549185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PH">
                <a:solidFill>
                  <a:srgbClr val="0070C0"/>
                </a:solidFill>
              </a:defRPr>
            </a:pPr>
            <a:r>
              <a:rPr lang="en-PH" dirty="0">
                <a:solidFill>
                  <a:srgbClr val="0070C0"/>
                </a:solidFill>
              </a:rPr>
              <a:t>Amount of Rainfall for the Month of </a:t>
            </a:r>
            <a:r>
              <a:rPr lang="en-PH" dirty="0" smtClean="0">
                <a:solidFill>
                  <a:srgbClr val="0070C0"/>
                </a:solidFill>
              </a:rPr>
              <a:t>February</a:t>
            </a:r>
            <a:endParaRPr lang="en-PH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6624269005847955"/>
          <c:y val="3.4682080924855488E-2"/>
        </c:manualLayout>
      </c:layout>
    </c:title>
    <c:plotArea>
      <c:layout>
        <c:manualLayout>
          <c:layoutTarget val="inner"/>
          <c:xMode val="edge"/>
          <c:yMode val="edge"/>
          <c:x val="0.13979037159828714"/>
          <c:y val="0.16047662401574794"/>
          <c:w val="0.85211263065801013"/>
          <c:h val="0.6842864173228346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Amount of Rainfall for the Month of January</c:v>
                </c:pt>
              </c:strCache>
            </c:strRef>
          </c:tx>
          <c:cat>
            <c:numRef>
              <c:f>Sheet1!$A$2:$A$29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0.30000000000000004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8.9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overlap val="100"/>
        <c:axId val="65798528"/>
        <c:axId val="65800064"/>
      </c:barChart>
      <c:catAx>
        <c:axId val="65798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PH" b="1">
                <a:solidFill>
                  <a:srgbClr val="0070C0"/>
                </a:solidFill>
              </a:defRPr>
            </a:pPr>
            <a:endParaRPr lang="en-US"/>
          </a:p>
        </c:txPr>
        <c:crossAx val="65800064"/>
        <c:crosses val="autoZero"/>
        <c:auto val="1"/>
        <c:lblAlgn val="ctr"/>
        <c:lblOffset val="100"/>
      </c:catAx>
      <c:valAx>
        <c:axId val="658000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PH" b="1">
                <a:solidFill>
                  <a:srgbClr val="0070C0"/>
                </a:solidFill>
              </a:defRPr>
            </a:pPr>
            <a:endParaRPr lang="en-US"/>
          </a:p>
        </c:txPr>
        <c:crossAx val="65798528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PH"/>
              <a:t>Amount of Rainfall for the Month of March</a:t>
            </a:r>
          </a:p>
        </c:rich>
      </c:tx>
      <c:layout>
        <c:manualLayout>
          <c:xMode val="edge"/>
          <c:yMode val="edge"/>
          <c:x val="0.16624269005847961"/>
          <c:y val="3.4682080924855488E-2"/>
        </c:manualLayout>
      </c:layout>
    </c:title>
    <c:plotArea>
      <c:layout>
        <c:manualLayout>
          <c:layoutTarget val="inner"/>
          <c:xMode val="edge"/>
          <c:yMode val="edge"/>
          <c:x val="0.13979037159828722"/>
          <c:y val="0.16047662401574786"/>
          <c:w val="0.85211263065801035"/>
          <c:h val="0.6842864173228346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Amount of Rainfall for the Month of January</c:v>
                </c:pt>
              </c:strCache>
            </c:strRef>
          </c:tx>
          <c:spPr>
            <a:solidFill>
              <a:srgbClr val="FFFF00"/>
            </a:solidFill>
          </c:spPr>
          <c:dPt>
            <c:idx val="10"/>
            <c:spPr/>
          </c:dPt>
          <c:cat>
            <c:numRef>
              <c:f>Sheet1!$A$2:$A$32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7.1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overlap val="100"/>
        <c:axId val="65540096"/>
        <c:axId val="65541632"/>
      </c:barChart>
      <c:catAx>
        <c:axId val="65540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65541632"/>
        <c:crosses val="autoZero"/>
        <c:auto val="1"/>
        <c:lblAlgn val="ctr"/>
        <c:lblOffset val="100"/>
      </c:catAx>
      <c:valAx>
        <c:axId val="65541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en-US"/>
          </a:p>
        </c:txPr>
        <c:crossAx val="65540096"/>
        <c:crosses val="autoZero"/>
        <c:crossBetween val="between"/>
      </c:valAx>
      <c:spPr>
        <a:ln>
          <a:noFill/>
        </a:ln>
      </c:spPr>
    </c:plotArea>
    <c:plotVisOnly val="1"/>
  </c:chart>
  <c:spPr>
    <a:ln>
      <a:solidFill>
        <a:schemeClr val="tx1"/>
      </a:solidFill>
    </a:ln>
  </c:spPr>
  <c:txPr>
    <a:bodyPr/>
    <a:lstStyle/>
    <a:p>
      <a:pPr>
        <a:defRPr sz="1800">
          <a:solidFill>
            <a:srgbClr val="0070C0"/>
          </a:solidFill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PH"/>
              <a:t>Amount of Rainfall for the Month of April</a:t>
            </a:r>
          </a:p>
        </c:rich>
      </c:tx>
      <c:layout>
        <c:manualLayout>
          <c:xMode val="edge"/>
          <c:yMode val="edge"/>
          <c:x val="0.16624269005847966"/>
          <c:y val="3.4682080924855488E-2"/>
        </c:manualLayout>
      </c:layout>
    </c:title>
    <c:plotArea>
      <c:layout>
        <c:manualLayout>
          <c:layoutTarget val="inner"/>
          <c:xMode val="edge"/>
          <c:yMode val="edge"/>
          <c:x val="0.14788736934199015"/>
          <c:y val="0.15828360270755629"/>
          <c:w val="0.85211263065801068"/>
          <c:h val="0.6842864173228346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Amount of Rainfall for the Month of January</c:v>
                </c:pt>
              </c:strCache>
            </c:strRef>
          </c:tx>
          <c:cat>
            <c:numRef>
              <c:f>Sheet1!$A$2:$A$31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1.5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7">
                  <c:v>11.4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</c:ser>
        <c:overlap val="100"/>
        <c:axId val="65557632"/>
        <c:axId val="65559168"/>
      </c:barChart>
      <c:catAx>
        <c:axId val="65557632"/>
        <c:scaling>
          <c:orientation val="minMax"/>
        </c:scaling>
        <c:axPos val="b"/>
        <c:numFmt formatCode="General" sourceLinked="1"/>
        <c:tickLblPos val="nextTo"/>
        <c:crossAx val="65559168"/>
        <c:crosses val="autoZero"/>
        <c:auto val="1"/>
        <c:lblAlgn val="ctr"/>
        <c:lblOffset val="100"/>
      </c:catAx>
      <c:valAx>
        <c:axId val="65559168"/>
        <c:scaling>
          <c:orientation val="minMax"/>
        </c:scaling>
        <c:axPos val="l"/>
        <c:majorGridlines/>
        <c:numFmt formatCode="General" sourceLinked="1"/>
        <c:tickLblPos val="nextTo"/>
        <c:crossAx val="65557632"/>
        <c:crosses val="autoZero"/>
        <c:crossBetween val="between"/>
      </c:valAx>
      <c:spPr>
        <a:ln>
          <a:noFill/>
        </a:ln>
      </c:spPr>
    </c:plotArea>
    <c:plotVisOnly val="1"/>
  </c:chart>
  <c:spPr>
    <a:ln>
      <a:solidFill>
        <a:schemeClr val="tx1"/>
      </a:solidFill>
    </a:ln>
  </c:spPr>
  <c:txPr>
    <a:bodyPr/>
    <a:lstStyle/>
    <a:p>
      <a:pPr>
        <a:defRPr sz="1800">
          <a:solidFill>
            <a:srgbClr val="0070C0"/>
          </a:solidFill>
        </a:defRPr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PH">
                <a:solidFill>
                  <a:srgbClr val="0070C0"/>
                </a:solidFill>
              </a:defRPr>
            </a:pPr>
            <a:r>
              <a:rPr lang="en-PH" dirty="0">
                <a:solidFill>
                  <a:srgbClr val="0070C0"/>
                </a:solidFill>
              </a:rPr>
              <a:t>Amount of Rainfall for the Month of </a:t>
            </a:r>
            <a:r>
              <a:rPr lang="en-PH" dirty="0" smtClean="0">
                <a:solidFill>
                  <a:srgbClr val="0070C0"/>
                </a:solidFill>
              </a:rPr>
              <a:t>May</a:t>
            </a:r>
            <a:endParaRPr lang="en-PH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6624269005847966"/>
          <c:y val="3.4682080924855488E-2"/>
        </c:manualLayout>
      </c:layout>
    </c:title>
    <c:plotArea>
      <c:layout>
        <c:manualLayout>
          <c:layoutTarget val="inner"/>
          <c:xMode val="edge"/>
          <c:yMode val="edge"/>
          <c:x val="0.13979037159828728"/>
          <c:y val="0.1604766240157478"/>
          <c:w val="0.85211263065801068"/>
          <c:h val="0.6842864173228346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Amount of Rainfall for the Month of January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3">
                  <c:v>4.0999999999999996</c:v>
                </c:pt>
                <c:pt idx="14">
                  <c:v>0.30000000000000004</c:v>
                </c:pt>
                <c:pt idx="15">
                  <c:v>0</c:v>
                </c:pt>
                <c:pt idx="16">
                  <c:v>0</c:v>
                </c:pt>
                <c:pt idx="18">
                  <c:v>5.8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0</c:v>
                </c:pt>
                <c:pt idx="23">
                  <c:v>1.8</c:v>
                </c:pt>
                <c:pt idx="24">
                  <c:v>0</c:v>
                </c:pt>
                <c:pt idx="25">
                  <c:v>5.3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4.8</c:v>
                </c:pt>
                <c:pt idx="30">
                  <c:v>0</c:v>
                </c:pt>
              </c:numCache>
            </c:numRef>
          </c:val>
        </c:ser>
        <c:overlap val="100"/>
        <c:axId val="65689856"/>
        <c:axId val="65691648"/>
      </c:barChart>
      <c:catAx>
        <c:axId val="65689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PH">
                <a:solidFill>
                  <a:srgbClr val="0070C0"/>
                </a:solidFill>
              </a:defRPr>
            </a:pPr>
            <a:endParaRPr lang="en-US"/>
          </a:p>
        </c:txPr>
        <c:crossAx val="65691648"/>
        <c:crosses val="autoZero"/>
        <c:auto val="1"/>
        <c:lblAlgn val="ctr"/>
        <c:lblOffset val="100"/>
      </c:catAx>
      <c:valAx>
        <c:axId val="656916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PH">
                <a:solidFill>
                  <a:srgbClr val="0070C0"/>
                </a:solidFill>
              </a:defRPr>
            </a:pPr>
            <a:endParaRPr lang="en-US"/>
          </a:p>
        </c:txPr>
        <c:crossAx val="65689856"/>
        <c:crosses val="autoZero"/>
        <c:crossBetween val="between"/>
      </c:valAx>
      <c:spPr>
        <a:ln>
          <a:noFill/>
        </a:ln>
      </c:spPr>
    </c:plotArea>
    <c:plotVisOnly val="1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PH"/>
              <a:t>Amount of Rainfall for the Month of June</a:t>
            </a:r>
          </a:p>
        </c:rich>
      </c:tx>
      <c:layout>
        <c:manualLayout>
          <c:xMode val="edge"/>
          <c:yMode val="edge"/>
          <c:x val="0.16624269005847966"/>
          <c:y val="3.4682080924855488E-2"/>
        </c:manualLayout>
      </c:layout>
    </c:title>
    <c:plotArea>
      <c:layout>
        <c:manualLayout>
          <c:layoutTarget val="inner"/>
          <c:xMode val="edge"/>
          <c:yMode val="edge"/>
          <c:x val="0.13979037159828728"/>
          <c:y val="0.1604766240157478"/>
          <c:w val="0.85211263065801068"/>
          <c:h val="0.6842864173228346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Amount of Rainfall for the Month of January</c:v>
                </c:pt>
              </c:strCache>
            </c:strRef>
          </c:tx>
          <c:cat>
            <c:numRef>
              <c:f>Sheet1!$A$2:$A$31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33.5</c:v>
                </c:pt>
                <c:pt idx="9">
                  <c:v>3.3</c:v>
                </c:pt>
                <c:pt idx="10">
                  <c:v>0</c:v>
                </c:pt>
                <c:pt idx="11">
                  <c:v>100.8</c:v>
                </c:pt>
                <c:pt idx="12">
                  <c:v>8.1</c:v>
                </c:pt>
                <c:pt idx="13">
                  <c:v>0</c:v>
                </c:pt>
                <c:pt idx="15">
                  <c:v>29.7</c:v>
                </c:pt>
                <c:pt idx="16">
                  <c:v>66</c:v>
                </c:pt>
                <c:pt idx="17">
                  <c:v>4.5999999999999996</c:v>
                </c:pt>
                <c:pt idx="18">
                  <c:v>33.300000000000011</c:v>
                </c:pt>
                <c:pt idx="19">
                  <c:v>14.2</c:v>
                </c:pt>
                <c:pt idx="20">
                  <c:v>1.8</c:v>
                </c:pt>
                <c:pt idx="22">
                  <c:v>10.9</c:v>
                </c:pt>
                <c:pt idx="23">
                  <c:v>0</c:v>
                </c:pt>
                <c:pt idx="24">
                  <c:v>5.0999999999999996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</c:ser>
        <c:overlap val="100"/>
        <c:axId val="65622016"/>
        <c:axId val="65623552"/>
      </c:barChart>
      <c:catAx>
        <c:axId val="65622016"/>
        <c:scaling>
          <c:orientation val="minMax"/>
        </c:scaling>
        <c:axPos val="b"/>
        <c:numFmt formatCode="General" sourceLinked="1"/>
        <c:tickLblPos val="nextTo"/>
        <c:crossAx val="65623552"/>
        <c:crosses val="autoZero"/>
        <c:auto val="1"/>
        <c:lblAlgn val="ctr"/>
        <c:lblOffset val="100"/>
      </c:catAx>
      <c:valAx>
        <c:axId val="65623552"/>
        <c:scaling>
          <c:orientation val="minMax"/>
        </c:scaling>
        <c:axPos val="l"/>
        <c:majorGridlines/>
        <c:numFmt formatCode="General" sourceLinked="1"/>
        <c:tickLblPos val="nextTo"/>
        <c:crossAx val="65622016"/>
        <c:crosses val="autoZero"/>
        <c:crossBetween val="between"/>
      </c:valAx>
      <c:spPr>
        <a:ln>
          <a:noFill/>
        </a:ln>
      </c:spPr>
    </c:plotArea>
    <c:plotVisOnly val="1"/>
  </c:chart>
  <c:spPr>
    <a:ln>
      <a:solidFill>
        <a:schemeClr val="tx1"/>
      </a:solidFill>
    </a:ln>
  </c:spPr>
  <c:txPr>
    <a:bodyPr/>
    <a:lstStyle/>
    <a:p>
      <a:pPr>
        <a:defRPr sz="1800" b="1">
          <a:solidFill>
            <a:srgbClr val="0070C0"/>
          </a:solidFill>
        </a:defRPr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PH">
                <a:solidFill>
                  <a:srgbClr val="0070C0"/>
                </a:solidFill>
              </a:defRPr>
            </a:pPr>
            <a:r>
              <a:rPr lang="en-PH" dirty="0">
                <a:solidFill>
                  <a:srgbClr val="0070C0"/>
                </a:solidFill>
              </a:rPr>
              <a:t>Amount of Rainfall for the Month of </a:t>
            </a:r>
            <a:r>
              <a:rPr lang="en-PH" dirty="0" smtClean="0">
                <a:solidFill>
                  <a:srgbClr val="0070C0"/>
                </a:solidFill>
              </a:rPr>
              <a:t>July</a:t>
            </a:r>
            <a:endParaRPr lang="en-PH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6624269005847966"/>
          <c:y val="3.4682080924855488E-2"/>
        </c:manualLayout>
      </c:layout>
    </c:title>
    <c:plotArea>
      <c:layout>
        <c:manualLayout>
          <c:layoutTarget val="inner"/>
          <c:xMode val="edge"/>
          <c:yMode val="edge"/>
          <c:x val="0.13979037159828728"/>
          <c:y val="0.1604766240157478"/>
          <c:w val="0.85211263065801068"/>
          <c:h val="0.6842864173228346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Amount of Rainfall for the Month of January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11.4</c:v>
                </c:pt>
                <c:pt idx="3">
                  <c:v>1.8</c:v>
                </c:pt>
                <c:pt idx="4">
                  <c:v>0</c:v>
                </c:pt>
                <c:pt idx="6">
                  <c:v>6.4</c:v>
                </c:pt>
                <c:pt idx="7">
                  <c:v>0</c:v>
                </c:pt>
                <c:pt idx="8">
                  <c:v>3.6</c:v>
                </c:pt>
                <c:pt idx="9">
                  <c:v>0</c:v>
                </c:pt>
                <c:pt idx="10">
                  <c:v>38.9</c:v>
                </c:pt>
                <c:pt idx="11">
                  <c:v>0.5</c:v>
                </c:pt>
                <c:pt idx="14">
                  <c:v>35.1</c:v>
                </c:pt>
                <c:pt idx="15">
                  <c:v>8.6</c:v>
                </c:pt>
                <c:pt idx="16">
                  <c:v>8.1</c:v>
                </c:pt>
                <c:pt idx="17">
                  <c:v>0</c:v>
                </c:pt>
                <c:pt idx="18">
                  <c:v>22.4</c:v>
                </c:pt>
                <c:pt idx="20">
                  <c:v>5.3</c:v>
                </c:pt>
                <c:pt idx="21">
                  <c:v>30.2</c:v>
                </c:pt>
                <c:pt idx="22">
                  <c:v>79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7">
                  <c:v>64.8</c:v>
                </c:pt>
                <c:pt idx="28">
                  <c:v>4.8</c:v>
                </c:pt>
                <c:pt idx="29">
                  <c:v>0.8</c:v>
                </c:pt>
                <c:pt idx="30">
                  <c:v>12.4</c:v>
                </c:pt>
              </c:numCache>
            </c:numRef>
          </c:val>
        </c:ser>
        <c:overlap val="100"/>
        <c:axId val="66057344"/>
        <c:axId val="66058880"/>
      </c:barChart>
      <c:catAx>
        <c:axId val="660573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PH">
                <a:solidFill>
                  <a:srgbClr val="0070C0"/>
                </a:solidFill>
              </a:defRPr>
            </a:pPr>
            <a:endParaRPr lang="en-US"/>
          </a:p>
        </c:txPr>
        <c:crossAx val="66058880"/>
        <c:crosses val="autoZero"/>
        <c:auto val="1"/>
        <c:lblAlgn val="ctr"/>
        <c:lblOffset val="100"/>
      </c:catAx>
      <c:valAx>
        <c:axId val="660588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PH">
                <a:solidFill>
                  <a:srgbClr val="0070C0"/>
                </a:solidFill>
              </a:defRPr>
            </a:pPr>
            <a:endParaRPr lang="en-US"/>
          </a:p>
        </c:txPr>
        <c:crossAx val="66057344"/>
        <c:crosses val="autoZero"/>
        <c:crossBetween val="between"/>
      </c:valAx>
      <c:spPr>
        <a:ln>
          <a:noFill/>
        </a:ln>
      </c:spPr>
    </c:plotArea>
    <c:plotVisOnly val="1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PH"/>
              <a:t>Amount of Rainfall for the Month of August</a:t>
            </a:r>
          </a:p>
        </c:rich>
      </c:tx>
      <c:layout>
        <c:manualLayout>
          <c:xMode val="edge"/>
          <c:yMode val="edge"/>
          <c:x val="0.16624269005847966"/>
          <c:y val="3.4682080924855488E-2"/>
        </c:manualLayout>
      </c:layout>
    </c:title>
    <c:plotArea>
      <c:layout>
        <c:manualLayout>
          <c:layoutTarget val="inner"/>
          <c:xMode val="edge"/>
          <c:yMode val="edge"/>
          <c:x val="0.13979037159828728"/>
          <c:y val="0.1604766240157478"/>
          <c:w val="0.85211263065801068"/>
          <c:h val="0.6842864173228346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Amount of Rainfall for the Month of January</c:v>
                </c:pt>
              </c:strCache>
            </c:strRef>
          </c:tx>
          <c:cat>
            <c:numRef>
              <c:f>Sheet1!$A$2:$A$32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3.3</c:v>
                </c:pt>
                <c:pt idx="1">
                  <c:v>0</c:v>
                </c:pt>
                <c:pt idx="3">
                  <c:v>15.2</c:v>
                </c:pt>
                <c:pt idx="4">
                  <c:v>4.5999999999999996</c:v>
                </c:pt>
                <c:pt idx="5">
                  <c:v>4.0999999999999996</c:v>
                </c:pt>
                <c:pt idx="6">
                  <c:v>0.5</c:v>
                </c:pt>
                <c:pt idx="7">
                  <c:v>0</c:v>
                </c:pt>
                <c:pt idx="8">
                  <c:v>0</c:v>
                </c:pt>
                <c:pt idx="11">
                  <c:v>171.7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6.9</c:v>
                </c:pt>
                <c:pt idx="17">
                  <c:v>62.2</c:v>
                </c:pt>
                <c:pt idx="18">
                  <c:v>46.5</c:v>
                </c:pt>
                <c:pt idx="19">
                  <c:v>112</c:v>
                </c:pt>
                <c:pt idx="20">
                  <c:v>124</c:v>
                </c:pt>
                <c:pt idx="21">
                  <c:v>10.4</c:v>
                </c:pt>
                <c:pt idx="22">
                  <c:v>0</c:v>
                </c:pt>
                <c:pt idx="23">
                  <c:v>97.5</c:v>
                </c:pt>
                <c:pt idx="24">
                  <c:v>0</c:v>
                </c:pt>
                <c:pt idx="25">
                  <c:v>4.8</c:v>
                </c:pt>
                <c:pt idx="26">
                  <c:v>9.7000000000000011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overlap val="100"/>
        <c:axId val="70498560"/>
        <c:axId val="70500352"/>
      </c:barChart>
      <c:catAx>
        <c:axId val="70498560"/>
        <c:scaling>
          <c:orientation val="minMax"/>
        </c:scaling>
        <c:axPos val="b"/>
        <c:numFmt formatCode="General" sourceLinked="1"/>
        <c:tickLblPos val="nextTo"/>
        <c:crossAx val="70500352"/>
        <c:crosses val="autoZero"/>
        <c:auto val="1"/>
        <c:lblAlgn val="ctr"/>
        <c:lblOffset val="100"/>
      </c:catAx>
      <c:valAx>
        <c:axId val="705003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en-US"/>
          </a:p>
        </c:txPr>
        <c:crossAx val="70498560"/>
        <c:crosses val="autoZero"/>
        <c:crossBetween val="between"/>
      </c:valAx>
      <c:spPr>
        <a:ln>
          <a:noFill/>
        </a:ln>
      </c:spPr>
    </c:plotArea>
    <c:plotVisOnly val="1"/>
  </c:chart>
  <c:spPr>
    <a:ln>
      <a:solidFill>
        <a:schemeClr val="tx1"/>
      </a:solidFill>
    </a:ln>
  </c:spPr>
  <c:txPr>
    <a:bodyPr/>
    <a:lstStyle/>
    <a:p>
      <a:pPr>
        <a:defRPr sz="1800" b="1">
          <a:solidFill>
            <a:srgbClr val="0070C0"/>
          </a:solidFill>
        </a:defRPr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PH"/>
              <a:t>Amount of Rainfall for the Month of September</a:t>
            </a:r>
          </a:p>
        </c:rich>
      </c:tx>
      <c:layout>
        <c:manualLayout>
          <c:xMode val="edge"/>
          <c:yMode val="edge"/>
          <c:x val="0.16624269005847966"/>
          <c:y val="3.4682080924855488E-2"/>
        </c:manualLayout>
      </c:layout>
    </c:title>
    <c:plotArea>
      <c:layout>
        <c:manualLayout>
          <c:layoutTarget val="inner"/>
          <c:xMode val="edge"/>
          <c:yMode val="edge"/>
          <c:x val="0.13979037159828728"/>
          <c:y val="0.1604766240157478"/>
          <c:w val="0.85211263065801068"/>
          <c:h val="0.6842864173228346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Amount of Rainfall for the Month of January</c:v>
                </c:pt>
              </c:strCache>
            </c:strRef>
          </c:tx>
          <c:cat>
            <c:numRef>
              <c:f>Sheet1!$A$2:$A$31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0.5</c:v>
                </c:pt>
                <c:pt idx="20">
                  <c:v>8.1</c:v>
                </c:pt>
                <c:pt idx="21">
                  <c:v>85.9</c:v>
                </c:pt>
                <c:pt idx="22">
                  <c:v>17</c:v>
                </c:pt>
                <c:pt idx="23">
                  <c:v>0</c:v>
                </c:pt>
                <c:pt idx="24">
                  <c:v>6.9</c:v>
                </c:pt>
                <c:pt idx="25">
                  <c:v>2</c:v>
                </c:pt>
                <c:pt idx="26">
                  <c:v>2.8</c:v>
                </c:pt>
                <c:pt idx="27">
                  <c:v>38.4</c:v>
                </c:pt>
                <c:pt idx="28">
                  <c:v>3.6</c:v>
                </c:pt>
                <c:pt idx="29">
                  <c:v>0</c:v>
                </c:pt>
              </c:numCache>
            </c:numRef>
          </c:val>
        </c:ser>
        <c:overlap val="100"/>
        <c:axId val="73010560"/>
        <c:axId val="73028736"/>
      </c:barChart>
      <c:catAx>
        <c:axId val="73010560"/>
        <c:scaling>
          <c:orientation val="minMax"/>
        </c:scaling>
        <c:axPos val="b"/>
        <c:numFmt formatCode="General" sourceLinked="1"/>
        <c:tickLblPos val="nextTo"/>
        <c:crossAx val="73028736"/>
        <c:crosses val="autoZero"/>
        <c:auto val="1"/>
        <c:lblAlgn val="ctr"/>
        <c:lblOffset val="100"/>
      </c:catAx>
      <c:valAx>
        <c:axId val="73028736"/>
        <c:scaling>
          <c:orientation val="minMax"/>
        </c:scaling>
        <c:axPos val="l"/>
        <c:majorGridlines/>
        <c:numFmt formatCode="General" sourceLinked="1"/>
        <c:tickLblPos val="nextTo"/>
        <c:crossAx val="73010560"/>
        <c:crosses val="autoZero"/>
        <c:crossBetween val="between"/>
      </c:valAx>
      <c:spPr>
        <a:ln>
          <a:noFill/>
        </a:ln>
      </c:spPr>
    </c:plotArea>
    <c:plotVisOnly val="1"/>
  </c:chart>
  <c:spPr>
    <a:ln>
      <a:solidFill>
        <a:schemeClr val="tx1"/>
      </a:solidFill>
    </a:ln>
  </c:spPr>
  <c:txPr>
    <a:bodyPr/>
    <a:lstStyle/>
    <a:p>
      <a:pPr>
        <a:defRPr sz="1800">
          <a:solidFill>
            <a:srgbClr val="0070C0"/>
          </a:solidFill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0.05202</cdr:y>
    </cdr:from>
    <cdr:to>
      <cdr:x>0.0614</cdr:x>
      <cdr:y>0.75723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28601"/>
          <a:ext cx="533370" cy="3098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PH" sz="2800" b="1" dirty="0" err="1" smtClean="0">
              <a:solidFill>
                <a:srgbClr val="0070C0"/>
              </a:solidFill>
            </a:rPr>
            <a:t>Millimeter</a:t>
          </a:r>
          <a:r>
            <a:rPr lang="en-PH" sz="2800" b="1" dirty="0" smtClean="0">
              <a:solidFill>
                <a:schemeClr val="tx1"/>
              </a:solidFill>
            </a:rPr>
            <a:t> </a:t>
          </a:r>
          <a:r>
            <a:rPr lang="en-PH" sz="2800" b="1" dirty="0" smtClean="0">
              <a:solidFill>
                <a:srgbClr val="0070C0"/>
              </a:solidFill>
            </a:rPr>
            <a:t>(mm)</a:t>
          </a:r>
          <a:endParaRPr lang="en-PH" sz="2800" b="1" dirty="0">
            <a:solidFill>
              <a:srgbClr val="0070C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0.23699</cdr:y>
    </cdr:from>
    <cdr:to>
      <cdr:x>0.0614</cdr:x>
      <cdr:y>0.75723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041400"/>
          <a:ext cx="533400" cy="228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PH" sz="2800" b="1" dirty="0" err="1" smtClean="0">
              <a:solidFill>
                <a:schemeClr val="accent1"/>
              </a:solidFill>
            </a:rPr>
            <a:t>Millimeter</a:t>
          </a:r>
          <a:r>
            <a:rPr lang="en-PH" sz="2800" b="1" dirty="0" smtClean="0">
              <a:solidFill>
                <a:schemeClr val="accent1"/>
              </a:solidFill>
            </a:rPr>
            <a:t> (mm)</a:t>
          </a:r>
          <a:endParaRPr lang="en-PH" sz="28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0.39474</cdr:x>
      <cdr:y>0.94737</cdr:y>
    </cdr:from>
    <cdr:to>
      <cdr:x>0.58772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29000" y="5486400"/>
          <a:ext cx="1676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PH" sz="2000" b="1" dirty="0" smtClean="0">
              <a:solidFill>
                <a:schemeClr val="accent1"/>
              </a:solidFill>
            </a:rPr>
            <a:t>DAY</a:t>
          </a:r>
          <a:endParaRPr lang="en-PH" sz="2000" b="1" dirty="0">
            <a:solidFill>
              <a:schemeClr val="accent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0.18421</cdr:y>
    </cdr:from>
    <cdr:to>
      <cdr:x>0.0614</cdr:x>
      <cdr:y>0.75723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066800"/>
          <a:ext cx="533370" cy="3318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PH" sz="2800" b="1" dirty="0" err="1" smtClean="0">
              <a:solidFill>
                <a:srgbClr val="0070C0"/>
              </a:solidFill>
            </a:rPr>
            <a:t>Millimeter</a:t>
          </a:r>
          <a:r>
            <a:rPr lang="en-PH" sz="2800" b="1" dirty="0" smtClean="0">
              <a:solidFill>
                <a:srgbClr val="0070C0"/>
              </a:solidFill>
            </a:rPr>
            <a:t> (mm)</a:t>
          </a:r>
          <a:endParaRPr lang="en-PH" sz="28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0.39474</cdr:x>
      <cdr:y>0.94737</cdr:y>
    </cdr:from>
    <cdr:to>
      <cdr:x>0.58772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29000" y="5486400"/>
          <a:ext cx="1676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PH" sz="2000" b="1" dirty="0" smtClean="0">
              <a:solidFill>
                <a:srgbClr val="0070C0"/>
              </a:solidFill>
            </a:rPr>
            <a:t>DAY</a:t>
          </a:r>
          <a:endParaRPr lang="en-PH" sz="2000" b="1" dirty="0">
            <a:solidFill>
              <a:srgbClr val="0070C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0.23699</cdr:y>
    </cdr:from>
    <cdr:to>
      <cdr:x>0.0614</cdr:x>
      <cdr:y>0.78947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372456"/>
          <a:ext cx="533370" cy="31995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PH" sz="2800" b="1" dirty="0" err="1" smtClean="0">
              <a:solidFill>
                <a:srgbClr val="0070C0"/>
              </a:solidFill>
            </a:rPr>
            <a:t>Millimeter</a:t>
          </a:r>
          <a:r>
            <a:rPr lang="en-PH" sz="2800" b="1" dirty="0" smtClean="0">
              <a:solidFill>
                <a:srgbClr val="0070C0"/>
              </a:solidFill>
            </a:rPr>
            <a:t>(mm)</a:t>
          </a:r>
          <a:endParaRPr lang="en-PH" sz="28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0.39474</cdr:x>
      <cdr:y>0.94737</cdr:y>
    </cdr:from>
    <cdr:to>
      <cdr:x>0.58772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29000" y="5486400"/>
          <a:ext cx="1676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PH" sz="2000" b="1" dirty="0" smtClean="0">
              <a:solidFill>
                <a:srgbClr val="0070C0"/>
              </a:solidFill>
            </a:rPr>
            <a:t>DAY</a:t>
          </a:r>
          <a:endParaRPr lang="en-PH" sz="2000" b="1" dirty="0">
            <a:solidFill>
              <a:srgbClr val="0070C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0.23699</cdr:y>
    </cdr:from>
    <cdr:to>
      <cdr:x>0.0614</cdr:x>
      <cdr:y>0.75723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041400"/>
          <a:ext cx="533400" cy="228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PH" sz="2800" b="1" dirty="0" err="1" smtClean="0">
              <a:solidFill>
                <a:schemeClr val="accent1"/>
              </a:solidFill>
            </a:rPr>
            <a:t>Millimeter</a:t>
          </a:r>
          <a:r>
            <a:rPr lang="en-PH" sz="2800" b="1" dirty="0" smtClean="0">
              <a:solidFill>
                <a:schemeClr val="accent1"/>
              </a:solidFill>
            </a:rPr>
            <a:t> (mm)</a:t>
          </a:r>
          <a:endParaRPr lang="en-PH" sz="28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0.39474</cdr:x>
      <cdr:y>0.94737</cdr:y>
    </cdr:from>
    <cdr:to>
      <cdr:x>0.58772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29000" y="5486400"/>
          <a:ext cx="1676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PH" sz="2000" b="1" dirty="0" smtClean="0">
              <a:solidFill>
                <a:srgbClr val="0070C0"/>
              </a:solidFill>
            </a:rPr>
            <a:t>DAY</a:t>
          </a:r>
          <a:endParaRPr lang="en-PH" sz="2000" b="1" dirty="0">
            <a:solidFill>
              <a:srgbClr val="0070C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0.23699</cdr:y>
    </cdr:from>
    <cdr:to>
      <cdr:x>0.0614</cdr:x>
      <cdr:y>0.75723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041400"/>
          <a:ext cx="533400" cy="228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PH" sz="2800" b="1" dirty="0" err="1" smtClean="0">
              <a:solidFill>
                <a:srgbClr val="0070C0"/>
              </a:solidFill>
            </a:rPr>
            <a:t>Millimeter</a:t>
          </a:r>
          <a:r>
            <a:rPr lang="en-PH" sz="2000" b="1" dirty="0" smtClean="0">
              <a:solidFill>
                <a:srgbClr val="0070C0"/>
              </a:solidFill>
            </a:rPr>
            <a:t> (</a:t>
          </a:r>
          <a:r>
            <a:rPr lang="en-PH" sz="2800" b="1" dirty="0" smtClean="0">
              <a:solidFill>
                <a:srgbClr val="0070C0"/>
              </a:solidFill>
            </a:rPr>
            <a:t>mm)</a:t>
          </a:r>
          <a:endParaRPr lang="en-PH" sz="28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0.39474</cdr:x>
      <cdr:y>0.94737</cdr:y>
    </cdr:from>
    <cdr:to>
      <cdr:x>0.58772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29000" y="5486400"/>
          <a:ext cx="1676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PH" sz="2000" b="1" dirty="0" smtClean="0">
              <a:solidFill>
                <a:srgbClr val="0070C0"/>
              </a:solidFill>
            </a:rPr>
            <a:t>DAY</a:t>
          </a:r>
          <a:endParaRPr lang="en-PH" sz="2000" b="1" dirty="0">
            <a:solidFill>
              <a:srgbClr val="0070C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0.23699</cdr:y>
    </cdr:from>
    <cdr:to>
      <cdr:x>0.0614</cdr:x>
      <cdr:y>0.75723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041400"/>
          <a:ext cx="533400" cy="228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PH" sz="2800" b="1" dirty="0" err="1" smtClean="0">
              <a:solidFill>
                <a:srgbClr val="0070C0"/>
              </a:solidFill>
            </a:rPr>
            <a:t>Millimeter</a:t>
          </a:r>
          <a:r>
            <a:rPr lang="en-PH" sz="2800" b="1" dirty="0" smtClean="0">
              <a:solidFill>
                <a:srgbClr val="0070C0"/>
              </a:solidFill>
            </a:rPr>
            <a:t> (mm)</a:t>
          </a:r>
          <a:endParaRPr lang="en-PH" sz="28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0.39474</cdr:x>
      <cdr:y>0.94737</cdr:y>
    </cdr:from>
    <cdr:to>
      <cdr:x>0.58772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29000" y="5486400"/>
          <a:ext cx="1676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PH" sz="2000" b="1" dirty="0" smtClean="0">
              <a:solidFill>
                <a:srgbClr val="0070C0"/>
              </a:solidFill>
            </a:rPr>
            <a:t>DAY</a:t>
          </a:r>
          <a:endParaRPr lang="en-PH" sz="2000" b="1" dirty="0">
            <a:solidFill>
              <a:srgbClr val="0070C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0.23699</cdr:y>
    </cdr:from>
    <cdr:to>
      <cdr:x>0.0614</cdr:x>
      <cdr:y>0.75723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041400"/>
          <a:ext cx="533400" cy="228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PH" sz="2800" b="1" dirty="0" err="1" smtClean="0">
              <a:solidFill>
                <a:srgbClr val="0070C0"/>
              </a:solidFill>
            </a:rPr>
            <a:t>Millimeter</a:t>
          </a:r>
          <a:r>
            <a:rPr lang="en-PH" sz="2800" b="1" dirty="0" smtClean="0">
              <a:solidFill>
                <a:srgbClr val="0070C0"/>
              </a:solidFill>
            </a:rPr>
            <a:t> (mm)</a:t>
          </a:r>
          <a:endParaRPr lang="en-PH" sz="28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0.39474</cdr:x>
      <cdr:y>0.94737</cdr:y>
    </cdr:from>
    <cdr:to>
      <cdr:x>0.58772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29000" y="5486400"/>
          <a:ext cx="1676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PH" sz="2000" b="1" dirty="0" smtClean="0">
              <a:solidFill>
                <a:srgbClr val="0070C0"/>
              </a:solidFill>
            </a:rPr>
            <a:t>DAY</a:t>
          </a:r>
          <a:endParaRPr lang="en-PH" sz="2000" b="1" dirty="0">
            <a:solidFill>
              <a:srgbClr val="0070C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0.23699</cdr:y>
    </cdr:from>
    <cdr:to>
      <cdr:x>0.0614</cdr:x>
      <cdr:y>0.75723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041400"/>
          <a:ext cx="533400" cy="228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PH" sz="2800" b="1" dirty="0" err="1" smtClean="0">
              <a:solidFill>
                <a:schemeClr val="accent1"/>
              </a:solidFill>
            </a:rPr>
            <a:t>Millimeter</a:t>
          </a:r>
          <a:r>
            <a:rPr lang="en-PH" sz="2800" b="1" dirty="0" smtClean="0">
              <a:solidFill>
                <a:schemeClr val="accent1"/>
              </a:solidFill>
            </a:rPr>
            <a:t> (</a:t>
          </a:r>
          <a:r>
            <a:rPr lang="en-PH" sz="2800" b="1" dirty="0" smtClean="0">
              <a:solidFill>
                <a:srgbClr val="0070C0"/>
              </a:solidFill>
            </a:rPr>
            <a:t>mm</a:t>
          </a:r>
          <a:r>
            <a:rPr lang="en-PH" sz="2800" b="1" dirty="0" smtClean="0">
              <a:solidFill>
                <a:schemeClr val="accent1"/>
              </a:solidFill>
            </a:rPr>
            <a:t>)</a:t>
          </a:r>
          <a:endParaRPr lang="en-PH" sz="28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0.39474</cdr:x>
      <cdr:y>0.94737</cdr:y>
    </cdr:from>
    <cdr:to>
      <cdr:x>0.58772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29000" y="5486400"/>
          <a:ext cx="1676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PH" sz="2000" b="1" dirty="0" smtClean="0">
              <a:solidFill>
                <a:schemeClr val="accent1"/>
              </a:solidFill>
            </a:rPr>
            <a:t>DAY</a:t>
          </a:r>
          <a:endParaRPr lang="en-PH" sz="2000" b="1" dirty="0">
            <a:solidFill>
              <a:schemeClr val="accent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0.23699</cdr:y>
    </cdr:from>
    <cdr:to>
      <cdr:x>0.0614</cdr:x>
      <cdr:y>0.75723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041400"/>
          <a:ext cx="533400" cy="228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PH" sz="2800" b="1" dirty="0" err="1" smtClean="0">
              <a:solidFill>
                <a:schemeClr val="accent1"/>
              </a:solidFill>
            </a:rPr>
            <a:t>Millimeter</a:t>
          </a:r>
          <a:r>
            <a:rPr lang="en-PH" sz="2800" b="1" dirty="0" smtClean="0">
              <a:solidFill>
                <a:schemeClr val="accent1"/>
              </a:solidFill>
            </a:rPr>
            <a:t> (mm)</a:t>
          </a:r>
          <a:endParaRPr lang="en-PH" sz="28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0.39474</cdr:x>
      <cdr:y>0.94737</cdr:y>
    </cdr:from>
    <cdr:to>
      <cdr:x>0.58772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29000" y="5486400"/>
          <a:ext cx="1676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PH" sz="2000" b="1" dirty="0" smtClean="0">
              <a:solidFill>
                <a:schemeClr val="accent1"/>
              </a:solidFill>
            </a:rPr>
            <a:t>DAY</a:t>
          </a:r>
          <a:endParaRPr lang="en-PH" sz="2000" b="1" dirty="0">
            <a:solidFill>
              <a:schemeClr val="accent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6CF66-BAF1-4A5B-9002-236A7BDE95D6}" type="datetimeFigureOut">
              <a:rPr lang="en-US" smtClean="0"/>
              <a:pPr/>
              <a:t>11/28/2013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6E073-631E-496A-9F59-6C40FD13E40B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6E073-631E-496A-9F59-6C40FD13E40B}" type="slidenum">
              <a:rPr lang="en-PH" smtClean="0"/>
              <a:pPr/>
              <a:t>3</a:t>
            </a:fld>
            <a:endParaRPr lang="en-P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5C6D-0DE1-4640-B018-8080D2F9E7B7}" type="datetimeFigureOut">
              <a:rPr lang="en-US" smtClean="0"/>
              <a:pPr/>
              <a:t>11/28/2013</a:t>
            </a:fld>
            <a:endParaRPr lang="en-P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1D7B-ED04-4295-A6AD-643F4A9838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5C6D-0DE1-4640-B018-8080D2F9E7B7}" type="datetimeFigureOut">
              <a:rPr lang="en-US" smtClean="0"/>
              <a:pPr/>
              <a:t>11/28/2013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1D7B-ED04-4295-A6AD-643F4A9838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5C6D-0DE1-4640-B018-8080D2F9E7B7}" type="datetimeFigureOut">
              <a:rPr lang="en-US" smtClean="0"/>
              <a:pPr/>
              <a:t>11/28/2013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1D7B-ED04-4295-A6AD-643F4A9838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5C6D-0DE1-4640-B018-8080D2F9E7B7}" type="datetimeFigureOut">
              <a:rPr lang="en-US" smtClean="0"/>
              <a:pPr/>
              <a:t>11/28/2013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1D7B-ED04-4295-A6AD-643F4A9838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5C6D-0DE1-4640-B018-8080D2F9E7B7}" type="datetimeFigureOut">
              <a:rPr lang="en-US" smtClean="0"/>
              <a:pPr/>
              <a:t>11/28/2013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1D7B-ED04-4295-A6AD-643F4A9838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5C6D-0DE1-4640-B018-8080D2F9E7B7}" type="datetimeFigureOut">
              <a:rPr lang="en-US" smtClean="0"/>
              <a:pPr/>
              <a:t>11/28/2013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1D7B-ED04-4295-A6AD-643F4A9838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5C6D-0DE1-4640-B018-8080D2F9E7B7}" type="datetimeFigureOut">
              <a:rPr lang="en-US" smtClean="0"/>
              <a:pPr/>
              <a:t>11/28/2013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1D7B-ED04-4295-A6AD-643F4A9838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5C6D-0DE1-4640-B018-8080D2F9E7B7}" type="datetimeFigureOut">
              <a:rPr lang="en-US" smtClean="0"/>
              <a:pPr/>
              <a:t>11/28/2013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1D7B-ED04-4295-A6AD-643F4A9838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5C6D-0DE1-4640-B018-8080D2F9E7B7}" type="datetimeFigureOut">
              <a:rPr lang="en-US" smtClean="0"/>
              <a:pPr/>
              <a:t>11/28/2013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1D7B-ED04-4295-A6AD-643F4A9838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5C6D-0DE1-4640-B018-8080D2F9E7B7}" type="datetimeFigureOut">
              <a:rPr lang="en-US" smtClean="0"/>
              <a:pPr/>
              <a:t>11/28/2013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1D7B-ED04-4295-A6AD-643F4A98388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5C6D-0DE1-4640-B018-8080D2F9E7B7}" type="datetimeFigureOut">
              <a:rPr lang="en-US" smtClean="0"/>
              <a:pPr/>
              <a:t>11/28/2013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2F1D7B-ED04-4295-A6AD-643F4A983887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555C6D-0DE1-4640-B018-8080D2F9E7B7}" type="datetimeFigureOut">
              <a:rPr lang="en-US" smtClean="0"/>
              <a:pPr/>
              <a:t>11/28/2013</a:t>
            </a:fld>
            <a:endParaRPr lang="en-P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2F1D7B-ED04-4295-A6AD-643F4A983887}" type="slidenum">
              <a:rPr lang="en-PH" smtClean="0"/>
              <a:pPr/>
              <a:t>‹#›</a:t>
            </a:fld>
            <a:endParaRPr lang="en-P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ple-earth-default-pattern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51648" cy="2438400"/>
          </a:xfrm>
        </p:spPr>
        <p:txBody>
          <a:bodyPr>
            <a:normAutofit/>
          </a:bodyPr>
          <a:lstStyle/>
          <a:p>
            <a:pPr algn="ctr"/>
            <a:r>
              <a:rPr lang="en-PH" sz="6600" dirty="0" err="1" smtClean="0">
                <a:latin typeface="Cooper Black" pitchFamily="18" charset="0"/>
              </a:rPr>
              <a:t>SHINe</a:t>
            </a:r>
            <a:r>
              <a:rPr lang="en-PH" sz="6600" dirty="0" smtClean="0">
                <a:latin typeface="Cooper Black" pitchFamily="18" charset="0"/>
              </a:rPr>
              <a:t> Presentation</a:t>
            </a:r>
            <a:endParaRPr lang="en-PH" sz="6600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PH" sz="4400" dirty="0" err="1" smtClean="0">
                <a:solidFill>
                  <a:srgbClr val="0070C0"/>
                </a:solidFill>
                <a:latin typeface="Matura MT Script Capitals" pitchFamily="66" charset="0"/>
              </a:rPr>
              <a:t>Angat</a:t>
            </a:r>
            <a:r>
              <a:rPr lang="en-PH" sz="4400" dirty="0" smtClean="0">
                <a:solidFill>
                  <a:srgbClr val="0070C0"/>
                </a:solidFill>
                <a:latin typeface="Matura MT Script Capitals" pitchFamily="66" charset="0"/>
              </a:rPr>
              <a:t> National High School</a:t>
            </a:r>
          </a:p>
          <a:p>
            <a:pPr algn="ctr"/>
            <a:r>
              <a:rPr lang="en-PH" sz="3600" dirty="0" err="1" smtClean="0">
                <a:solidFill>
                  <a:srgbClr val="0070C0"/>
                </a:solidFill>
                <a:latin typeface="Matura MT Script Capitals" pitchFamily="66" charset="0"/>
              </a:rPr>
              <a:t>Taboc</a:t>
            </a:r>
            <a:r>
              <a:rPr lang="en-PH" sz="3600" dirty="0" smtClean="0">
                <a:solidFill>
                  <a:srgbClr val="0070C0"/>
                </a:solidFill>
                <a:latin typeface="Matura MT Script Capitals" pitchFamily="66" charset="0"/>
              </a:rPr>
              <a:t>, </a:t>
            </a:r>
            <a:r>
              <a:rPr lang="en-PH" sz="3600" dirty="0" err="1" smtClean="0">
                <a:solidFill>
                  <a:srgbClr val="0070C0"/>
                </a:solidFill>
                <a:latin typeface="Matura MT Script Capitals" pitchFamily="66" charset="0"/>
              </a:rPr>
              <a:t>Angat</a:t>
            </a:r>
            <a:r>
              <a:rPr lang="en-PH" sz="3600" dirty="0" smtClean="0">
                <a:solidFill>
                  <a:srgbClr val="0070C0"/>
                </a:solidFill>
                <a:latin typeface="Matura MT Script Capitals" pitchFamily="66" charset="0"/>
              </a:rPr>
              <a:t>, </a:t>
            </a:r>
            <a:r>
              <a:rPr lang="en-PH" sz="3600" dirty="0" err="1" smtClean="0">
                <a:solidFill>
                  <a:srgbClr val="0070C0"/>
                </a:solidFill>
                <a:latin typeface="Matura MT Script Capitals" pitchFamily="66" charset="0"/>
              </a:rPr>
              <a:t>Bulacan</a:t>
            </a:r>
            <a:endParaRPr lang="en-PH" sz="3600" dirty="0">
              <a:solidFill>
                <a:srgbClr val="0070C0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5334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5334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style>
          <a:lnRef idx="1">
            <a:schemeClr val="accent4"/>
          </a:lnRef>
          <a:fillRef idx="1003">
            <a:schemeClr val="dk2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PH" sz="8000" dirty="0" smtClean="0">
                <a:latin typeface="Chiller" pitchFamily="82" charset="0"/>
              </a:rPr>
              <a:t>  </a:t>
            </a:r>
            <a:r>
              <a:rPr lang="en-PH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hiller" pitchFamily="82" charset="0"/>
              </a:rPr>
              <a:t>Amount of Rainfall from January to October</a:t>
            </a:r>
            <a:endParaRPr lang="en-PH" sz="4000" dirty="0">
              <a:solidFill>
                <a:schemeClr val="accent6">
                  <a:lumMod val="20000"/>
                  <a:lumOff val="80000"/>
                </a:schemeClr>
              </a:solidFill>
              <a:latin typeface="Chiller" pitchFamily="82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28600" y="990600"/>
          <a:ext cx="8686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1400" y="6172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b="1" dirty="0" smtClean="0">
                <a:solidFill>
                  <a:srgbClr val="002060"/>
                </a:solidFill>
              </a:rPr>
              <a:t>MONTH</a:t>
            </a:r>
            <a:endParaRPr lang="en-PH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/>
            </a:r>
            <a:br>
              <a:rPr lang="en-GB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</a:br>
            <a:r>
              <a:rPr lang="en-GB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 </a:t>
            </a:r>
            <a:r>
              <a:rPr lang="en-GB" sz="73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Daily Observations…</a:t>
            </a:r>
            <a:endParaRPr lang="en-PH" sz="7300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 descr="DSC0072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3792" y="1920875"/>
            <a:ext cx="3325416" cy="4433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 descr="DSC007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4792" y="1920875"/>
            <a:ext cx="3325416" cy="4433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05800" cy="1905000"/>
          </a:xfrm>
        </p:spPr>
        <p:txBody>
          <a:bodyPr/>
          <a:lstStyle/>
          <a:p>
            <a:r>
              <a:rPr lang="en-GB" sz="6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Activities conducted for the past year;</a:t>
            </a:r>
            <a:endParaRPr lang="en-PH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438400"/>
            <a:ext cx="7772400" cy="4038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latin typeface="Kristen ITC" pitchFamily="66" charset="0"/>
              </a:rPr>
              <a:t> AN</a:t>
            </a:r>
            <a:r>
              <a:rPr lang="en-US" sz="2400" b="1" dirty="0" smtClean="0">
                <a:solidFill>
                  <a:srgbClr val="0070C0"/>
                </a:solidFill>
                <a:latin typeface="Kristen ITC" pitchFamily="66" charset="0"/>
              </a:rPr>
              <a:t>HS students formally institutionalize the </a:t>
            </a:r>
            <a:r>
              <a:rPr lang="en-US" sz="2400" b="1" dirty="0" err="1" smtClean="0">
                <a:solidFill>
                  <a:srgbClr val="0070C0"/>
                </a:solidFill>
                <a:latin typeface="Kristen ITC" pitchFamily="66" charset="0"/>
              </a:rPr>
              <a:t>SHINe</a:t>
            </a:r>
            <a:r>
              <a:rPr lang="en-US" sz="2400" b="1" dirty="0" smtClean="0">
                <a:solidFill>
                  <a:srgbClr val="0070C0"/>
                </a:solidFill>
                <a:latin typeface="Kristen ITC" pitchFamily="66" charset="0"/>
              </a:rPr>
              <a:t> club and it’s members.</a:t>
            </a: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rgbClr val="0070C0"/>
              </a:solidFill>
              <a:latin typeface="Kristen ITC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Kristen ITC" pitchFamily="66" charset="0"/>
              </a:rPr>
              <a:t> SHINE club and it’s members conducted a monthly reading starting from January up to present.</a:t>
            </a: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rgbClr val="0070C0"/>
              </a:solidFill>
              <a:latin typeface="Kristen ITC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Kristen ITC" pitchFamily="66" charset="0"/>
              </a:rPr>
              <a:t> SHINE club and it’s members conducted a meeting every quarter.</a:t>
            </a:r>
          </a:p>
          <a:p>
            <a:endParaRPr lang="en-PH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382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70C0"/>
                </a:solidFill>
                <a:latin typeface="Kristen ITC" pitchFamily="66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Kristen ITC" pitchFamily="66" charset="0"/>
              </a:rPr>
              <a:t>The Green Team clean the tipping bucket twice a year.</a:t>
            </a: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rgbClr val="0070C0"/>
              </a:solidFill>
              <a:latin typeface="Kristen ITC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70C0"/>
                </a:solidFill>
                <a:latin typeface="Kristen ITC" pitchFamily="66" charset="0"/>
              </a:rPr>
              <a:t> SHINE working group encode every readings from January up to present to the data sheets and submit it to the Division Office.</a:t>
            </a: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rgbClr val="0070C0"/>
              </a:solidFill>
              <a:latin typeface="Kristen ITC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rgbClr val="0070C0"/>
                </a:solidFill>
                <a:latin typeface="Kristen ITC" pitchFamily="66" charset="0"/>
              </a:rPr>
              <a:t>SHINe</a:t>
            </a:r>
            <a:r>
              <a:rPr lang="en-US" sz="2400" b="1" dirty="0" smtClean="0">
                <a:solidFill>
                  <a:srgbClr val="0070C0"/>
                </a:solidFill>
                <a:latin typeface="Kristen ITC" pitchFamily="66" charset="0"/>
              </a:rPr>
              <a:t>  group designed flyers or leaflets on precautionary measures before, during, and after the typhoon.</a:t>
            </a:r>
          </a:p>
          <a:p>
            <a:endParaRPr lang="en-PH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rush Script MT" pitchFamily="66" charset="0"/>
              </a:rPr>
              <a:t>SHINE Program Meeting...</a:t>
            </a:r>
            <a:endParaRPr lang="en-PH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DSC007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0874494">
            <a:off x="272448" y="1837198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 descr="DSC0072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/>
          <a:srcRect l="24167" t="21838" r="24167" b="8498"/>
          <a:stretch>
            <a:fillRect/>
          </a:stretch>
        </p:blipFill>
        <p:spPr>
          <a:xfrm>
            <a:off x="914400" y="1219200"/>
            <a:ext cx="7162800" cy="5429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3810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800" b="1" dirty="0" err="1" smtClean="0">
                <a:solidFill>
                  <a:srgbClr val="6600CC"/>
                </a:solidFill>
                <a:latin typeface="Baskerville Old Face" pitchFamily="18" charset="0"/>
              </a:rPr>
              <a:t>SHINe</a:t>
            </a:r>
            <a:r>
              <a:rPr lang="en-PH" sz="4800" b="1" dirty="0" smtClean="0">
                <a:solidFill>
                  <a:srgbClr val="6600CC"/>
                </a:solidFill>
                <a:latin typeface="Baskerville Old Face" pitchFamily="18" charset="0"/>
              </a:rPr>
              <a:t>  Leaflets</a:t>
            </a:r>
            <a:endParaRPr lang="en-PH" sz="4800" b="1" dirty="0">
              <a:solidFill>
                <a:srgbClr val="6600CC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aa.png"/>
          <p:cNvPicPr>
            <a:picLocks noChangeAspect="1"/>
          </p:cNvPicPr>
          <p:nvPr/>
        </p:nvPicPr>
        <p:blipFill>
          <a:blip r:embed="rId2"/>
          <a:srcRect l="4096" t="4445" r="57814" b="5133"/>
          <a:stretch>
            <a:fillRect/>
          </a:stretch>
        </p:blipFill>
        <p:spPr>
          <a:xfrm>
            <a:off x="533400" y="914400"/>
            <a:ext cx="38100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a.png"/>
          <p:cNvPicPr>
            <a:picLocks noChangeAspect="1"/>
          </p:cNvPicPr>
          <p:nvPr/>
        </p:nvPicPr>
        <p:blipFill>
          <a:blip r:embed="rId2"/>
          <a:srcRect l="49024" t="1311" r="13863" b="1311"/>
          <a:stretch>
            <a:fillRect/>
          </a:stretch>
        </p:blipFill>
        <p:spPr>
          <a:xfrm>
            <a:off x="4648200" y="914400"/>
            <a:ext cx="37338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304800"/>
            <a:ext cx="525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sz="6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arlemagne Std" pitchFamily="82" charset="0"/>
              </a:rPr>
              <a:t>Plans</a:t>
            </a:r>
            <a:endParaRPr lang="en-PH" sz="6000" b="1" dirty="0">
              <a:solidFill>
                <a:srgbClr val="002060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33400" y="1752600"/>
            <a:ext cx="8153400" cy="464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More active members will be recruited and trained in taking observations.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SHINe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group will be encouraged to be more participative in the program.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SHINe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club and it’s members aims to expand the knowledge they have regarding the program to the community by means of conducting a seminar.</a:t>
            </a:r>
            <a:endParaRPr lang="en-US" sz="28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Conduct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a tree planting activity.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PH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mple-earth-default-pattern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851648" cy="762000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ln w="1905"/>
                <a:solidFill>
                  <a:schemeClr val="bg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pperplate Gothic Bold" pitchFamily="34" charset="0"/>
                <a:ea typeface="DFKai-SB" pitchFamily="65" charset="-120"/>
              </a:rPr>
              <a:t>Daily Observations</a:t>
            </a:r>
            <a:endParaRPr lang="en-GB" sz="4000" dirty="0">
              <a:ln w="1905"/>
              <a:solidFill>
                <a:schemeClr val="bg2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pperplate Gothic Bold" pitchFamily="34" charset="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854696" cy="44958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29838" algn="l"/>
                <a:tab pos="10328275" algn="l"/>
                <a:tab pos="10779125" algn="l"/>
                <a:tab pos="10780713" algn="l"/>
              </a:tabLst>
            </a:pPr>
            <a:r>
              <a:rPr lang="en-GB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igh Tower Text" pitchFamily="18" charset="0"/>
              </a:rPr>
              <a:t>		</a:t>
            </a:r>
            <a:endParaRPr lang="en-PH" sz="3200" dirty="0">
              <a:latin typeface="Matura MT Script Capitals" pitchFamily="66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524000"/>
          <a:ext cx="86868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57912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b="1" dirty="0" smtClean="0">
                <a:solidFill>
                  <a:schemeClr val="accent1"/>
                </a:solidFill>
              </a:rPr>
              <a:t>DAY</a:t>
            </a:r>
            <a:endParaRPr lang="en-PH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609600"/>
            <a:ext cx="533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Thank you! </a:t>
            </a:r>
            <a:endParaRPr lang="en-US" sz="6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 descr="laking sta monica student cartoon for front.jpg"/>
          <p:cNvPicPr>
            <a:picLocks noChangeAspect="1"/>
          </p:cNvPicPr>
          <p:nvPr/>
        </p:nvPicPr>
        <p:blipFill>
          <a:blip r:embed="rId2" cstate="print"/>
          <a:srcRect l="1370" t="10959" r="6849" b="8219"/>
          <a:stretch>
            <a:fillRect/>
          </a:stretch>
        </p:blipFill>
        <p:spPr>
          <a:xfrm>
            <a:off x="1905000" y="2286000"/>
            <a:ext cx="4191000" cy="3690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23456\Desktop\simple-earth-default-pattern (1)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Chart 3"/>
          <p:cNvGraphicFramePr/>
          <p:nvPr/>
        </p:nvGraphicFramePr>
        <p:xfrm>
          <a:off x="304800" y="6858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23456\Desktop\simple-earth-default-pattern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Chart 4"/>
          <p:cNvGraphicFramePr/>
          <p:nvPr/>
        </p:nvGraphicFramePr>
        <p:xfrm>
          <a:off x="228600" y="5334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5334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6096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5334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5334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5334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327</Words>
  <Application>Microsoft Office PowerPoint</Application>
  <PresentationFormat>On-screen Show (4:3)</PresentationFormat>
  <Paragraphs>60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SHINe Presentation</vt:lpstr>
      <vt:lpstr>Daily Observations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Amount of Rainfall from January to October</vt:lpstr>
      <vt:lpstr>  Daily Observations…</vt:lpstr>
      <vt:lpstr>Activities conducted for the past year;</vt:lpstr>
      <vt:lpstr>Slide 15</vt:lpstr>
      <vt:lpstr>SHINE Program Meeting...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SHINe Presentation</dc:title>
  <dc:creator>Acer</dc:creator>
  <cp:lastModifiedBy>station008</cp:lastModifiedBy>
  <cp:revision>30</cp:revision>
  <dcterms:created xsi:type="dcterms:W3CDTF">2013-11-12T14:26:37Z</dcterms:created>
  <dcterms:modified xsi:type="dcterms:W3CDTF">2013-11-28T10:35:12Z</dcterms:modified>
</cp:coreProperties>
</file>